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1" r:id="rId2"/>
  </p:sldMasterIdLst>
  <p:notesMasterIdLst>
    <p:notesMasterId r:id="rId55"/>
  </p:notesMasterIdLst>
  <p:sldIdLst>
    <p:sldId id="256" r:id="rId3"/>
    <p:sldId id="377" r:id="rId4"/>
    <p:sldId id="379" r:id="rId5"/>
    <p:sldId id="400" r:id="rId6"/>
    <p:sldId id="396" r:id="rId7"/>
    <p:sldId id="398" r:id="rId8"/>
    <p:sldId id="399" r:id="rId9"/>
    <p:sldId id="406" r:id="rId10"/>
    <p:sldId id="401" r:id="rId11"/>
    <p:sldId id="402" r:id="rId12"/>
    <p:sldId id="403" r:id="rId13"/>
    <p:sldId id="404" r:id="rId14"/>
    <p:sldId id="405" r:id="rId15"/>
    <p:sldId id="347" r:id="rId16"/>
    <p:sldId id="352" r:id="rId17"/>
    <p:sldId id="381" r:id="rId18"/>
    <p:sldId id="382" r:id="rId19"/>
    <p:sldId id="383" r:id="rId20"/>
    <p:sldId id="384" r:id="rId21"/>
    <p:sldId id="385" r:id="rId22"/>
    <p:sldId id="392" r:id="rId23"/>
    <p:sldId id="389" r:id="rId24"/>
    <p:sldId id="354" r:id="rId25"/>
    <p:sldId id="355" r:id="rId26"/>
    <p:sldId id="356" r:id="rId27"/>
    <p:sldId id="357" r:id="rId28"/>
    <p:sldId id="358" r:id="rId29"/>
    <p:sldId id="359" r:id="rId30"/>
    <p:sldId id="393" r:id="rId31"/>
    <p:sldId id="394" r:id="rId32"/>
    <p:sldId id="395" r:id="rId33"/>
    <p:sldId id="372" r:id="rId34"/>
    <p:sldId id="375" r:id="rId35"/>
    <p:sldId id="373" r:id="rId36"/>
    <p:sldId id="374" r:id="rId37"/>
    <p:sldId id="368" r:id="rId38"/>
    <p:sldId id="350" r:id="rId39"/>
    <p:sldId id="346" r:id="rId40"/>
    <p:sldId id="281" r:id="rId41"/>
    <p:sldId id="289" r:id="rId42"/>
    <p:sldId id="290" r:id="rId43"/>
    <p:sldId id="291" r:id="rId44"/>
    <p:sldId id="336" r:id="rId45"/>
    <p:sldId id="337" r:id="rId46"/>
    <p:sldId id="339" r:id="rId47"/>
    <p:sldId id="341" r:id="rId48"/>
    <p:sldId id="342" r:id="rId49"/>
    <p:sldId id="343" r:id="rId50"/>
    <p:sldId id="344" r:id="rId51"/>
    <p:sldId id="294" r:id="rId52"/>
    <p:sldId id="304" r:id="rId53"/>
    <p:sldId id="345" r:id="rId5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83" autoAdjust="0"/>
    <p:restoredTop sz="73279" autoAdjust="0"/>
  </p:normalViewPr>
  <p:slideViewPr>
    <p:cSldViewPr snapToGrid="0">
      <p:cViewPr varScale="1">
        <p:scale>
          <a:sx n="66" d="100"/>
          <a:sy n="66" d="100"/>
        </p:scale>
        <p:origin x="43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7D2E86-F031-41BB-8D7D-39E024C9D199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70C1D8-2148-4CCC-AD0F-B34CA776C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4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Gautam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32B63-E3AF-4DE5-9E6F-1252BFBADC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1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24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015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25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279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26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148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27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419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28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741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298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804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878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6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IoT/IIoT: Devices that are connected to each other and connected</a:t>
            </a:r>
            <a:r>
              <a:rPr lang="en-US" baseline="0" dirty="0" smtClean="0"/>
              <a:t> to the Internet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Emerging trends: Advancement in edge computing devices have resulted in sophisticated and </a:t>
            </a:r>
            <a:br>
              <a:rPr lang="en-US" baseline="0" dirty="0" smtClean="0"/>
            </a:br>
            <a:r>
              <a:rPr lang="en-US" baseline="0" dirty="0" smtClean="0"/>
              <a:t>resourceful devices that are equipped with variety of sensors and actuators</a:t>
            </a:r>
          </a:p>
          <a:p>
            <a:pPr marL="0" indent="0">
              <a:buNone/>
            </a:pPr>
            <a:r>
              <a:rPr lang="en-US" baseline="0" dirty="0" smtClean="0"/>
              <a:t>	E.g.: Intel Edison on Arduino with sensors from the Grove Starter Kit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Therefore, the future of Ubiquitous Computing is CP in nature. As such CPS will play an important role.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Smart cities are great exemplars of future of ubiquitous computing:</a:t>
            </a:r>
          </a:p>
          <a:p>
            <a:pPr marL="0" indent="0">
              <a:buNone/>
            </a:pPr>
            <a:r>
              <a:rPr lang="en-US" baseline="0" dirty="0" smtClean="0"/>
              <a:t>	Comprises heterogeneous resources of varying domains (transportation, power grid, </a:t>
            </a:r>
            <a:r>
              <a:rPr lang="en-US" baseline="0" dirty="0" err="1" smtClean="0"/>
              <a:t>e.t.c</a:t>
            </a:r>
            <a:r>
              <a:rPr lang="en-US" baseline="0" dirty="0" smtClean="0"/>
              <a:t>..)</a:t>
            </a:r>
          </a:p>
          <a:p>
            <a:pPr marL="0" indent="0">
              <a:buNone/>
            </a:pPr>
            <a:r>
              <a:rPr lang="en-US" baseline="0" dirty="0" smtClean="0"/>
              <a:t>	Resources vary from </a:t>
            </a:r>
            <a:r>
              <a:rPr lang="en-US" baseline="0" dirty="0" err="1" smtClean="0"/>
              <a:t>resc-constd</a:t>
            </a:r>
            <a:r>
              <a:rPr lang="en-US" baseline="0" dirty="0" smtClean="0"/>
              <a:t> edge devices with sensors/actuators to resourceful cloud instances</a:t>
            </a:r>
          </a:p>
          <a:p>
            <a:pPr marL="0" indent="0">
              <a:buNone/>
            </a:pPr>
            <a:r>
              <a:rPr lang="en-US" baseline="0" dirty="0" smtClean="0"/>
              <a:t>	Resources can be dynamic and have distributed ownership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As such, traditional notion of CPS does not fit as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56BE-7FED-734F-89FD-F5E8D7E54A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4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80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4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01039" y="4473892"/>
            <a:ext cx="5608319" cy="3660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provider and each senior living center has their own information – what if people keep the information in their control – can keep control.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6433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62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9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51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10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90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11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90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12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85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57066" indent="-291179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64717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30604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96491" indent="-232943" defTabSz="947950" eaLnBrk="0" hangingPunct="0"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62377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3028264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94151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960038" indent="-232943" defTabSz="9479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46C2FD20-B88A-4AE0-99F1-7073FE2A1F63}" type="slidenum">
              <a:rPr lang="en-US" i="0" smtClean="0">
                <a:ea typeface="SimSun" pitchFamily="2" charset="-122"/>
              </a:rPr>
              <a:pPr eaLnBrk="1" hangingPunct="1"/>
              <a:t>13</a:t>
            </a:fld>
            <a:endParaRPr lang="en-US" i="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044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Gautam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32B63-E3AF-4DE5-9E6F-1252BFBADC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1279954"/>
            <a:ext cx="70865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749977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49898" y="6094107"/>
            <a:ext cx="971195" cy="627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+mn-lt"/>
              </a:rPr>
              <a:t>Institute for Software Integrated Systems</a:t>
            </a:r>
            <a:endParaRPr lang="en-US" sz="10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2285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69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53698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10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140610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6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7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700" baseline="0">
                <a:solidFill>
                  <a:schemeClr val="bg1"/>
                </a:solidFill>
                <a:latin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13467"/>
            <a:ext cx="8229601" cy="3860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1350">
              <a:solidFill>
                <a:prstClr val="black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778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noFill/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5D15A451-678C-3A43-BD3A-A8B06A1DFF49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53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Autofit/>
          </a:bodyPr>
          <a:lstStyle>
            <a:lvl1pPr algn="ctr"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3429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6858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0287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16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E574A01D-4478-7E4B-81C0-2D32DD8A6C08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6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7510-1C90-ED44-BF12-7C9C3627113E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2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384-B854-D64C-9EE8-F5FAB0CD4200}" type="datetime1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4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709D-1E11-F24A-B412-D1D3916F6BAF}" type="datetime1">
              <a:rPr lang="en-US" smtClean="0"/>
              <a:t>3/24/2018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2BAB-6EC0-E346-BDA9-296A76558023}" type="datetime1">
              <a:rPr lang="en-US" smtClean="0"/>
              <a:t>3/24/2018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5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3DF6-29DE-4341-B90C-7E4F4273AC02}" type="datetime1">
              <a:rPr lang="en-US" smtClean="0"/>
              <a:t>3/24/2018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3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B46A-29B5-0D49-BA8C-44B797CC7D45}" type="datetime1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68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B800-B0CF-1447-90FC-05A9F3897986}" type="datetime1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4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E19C-74DD-8C4E-8067-0D3CD6161BBD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2C6C-170C-0C41-AC59-A3EF3F14355C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0"/>
            <a:ext cx="9137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>
            <a:normAutofit/>
          </a:bodyPr>
          <a:lstStyle>
            <a:lvl1pPr>
              <a:defRPr sz="2700"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451114" y="5265887"/>
            <a:ext cx="2133600" cy="365125"/>
          </a:xfrm>
        </p:spPr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8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8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0608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5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8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9"/>
            <a:ext cx="8229600" cy="6683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6834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C345-3D38-4CE2-B9D1-CA2F0BCB7BF5}" type="datetimeFigureOut">
              <a:rPr lang="en-US" smtClean="0"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2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268D8-A095-9946-B3E4-1080B27A2B4C}" type="datetime1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6.png"/><Relationship Id="rId7" Type="http://schemas.microsoft.com/office/2007/relationships/hdphoto" Target="../media/hdphoto1.wdp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3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9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hyperlink" Target="http://riaps.isis.vanderbilt.edu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48" y="787257"/>
            <a:ext cx="8253136" cy="1244744"/>
          </a:xfrm>
        </p:spPr>
        <p:txBody>
          <a:bodyPr>
            <a:normAutofit/>
          </a:bodyPr>
          <a:lstStyle/>
          <a:p>
            <a:r>
              <a:rPr lang="en-US" b="1" dirty="0" smtClean="0"/>
              <a:t>Social Dispersed Computing</a:t>
            </a:r>
            <a:br>
              <a:rPr lang="en-US" b="1" dirty="0" smtClean="0"/>
            </a:br>
            <a:r>
              <a:rPr lang="en-US" b="1" dirty="0" smtClean="0"/>
              <a:t>Applications, Challenges and Opportunities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60571" y="2220687"/>
            <a:ext cx="34834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Abhishek Dubey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Assistant Professor,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Computer Science and Electrical Engineering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Vanderbilt  University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Senior Research Scientist,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Institute for Software Integrated Systems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Computation Platform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0"/>
            <a:ext cx="2976991" cy="28881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841726" y="4621290"/>
            <a:ext cx="3219491" cy="157330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4" name="Oval 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6" name="Rectangle 45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7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39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Changing Computing Trend -&gt; CPS to Decentralized CPS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4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1"/>
            <a:ext cx="2976991" cy="1893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34" name="Oval 3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7" name="Rectangle 46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8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0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Changing Computing Trend -&gt; CPS to Decentralized CPS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088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0"/>
            <a:ext cx="2976991" cy="979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39" name="Oval 38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51718" y="2815841"/>
            <a:ext cx="2340946" cy="2274376"/>
            <a:chOff x="5199962" y="2740356"/>
            <a:chExt cx="2106057" cy="2274376"/>
          </a:xfrm>
        </p:grpSpPr>
        <p:sp>
          <p:nvSpPr>
            <p:cNvPr id="43" name="Oval 42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52" name="Rectangle 51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53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1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Changing Computing Trend -&gt; CPS to Decentralized CPS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049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"/>
          <a:stretch/>
        </p:blipFill>
        <p:spPr bwMode="auto">
          <a:xfrm>
            <a:off x="2986097" y="1578538"/>
            <a:ext cx="6119803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040507" y="3854370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Sharing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093097" y="1928339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Networks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257836" y="1673952"/>
            <a:ext cx="1513018" cy="4559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965074" y="2740356"/>
            <a:ext cx="2340946" cy="2274376"/>
            <a:chOff x="5199962" y="2740356"/>
            <a:chExt cx="2106057" cy="2274376"/>
          </a:xfrm>
        </p:grpSpPr>
        <p:sp>
          <p:nvSpPr>
            <p:cNvPr id="42" name="Oval 41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5" name="Rectangle 4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4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Changing Computing Trend -&gt; CPS to Decentralized CPS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66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01057" y="2239963"/>
            <a:ext cx="6858000" cy="2387600"/>
          </a:xfrm>
        </p:spPr>
        <p:txBody>
          <a:bodyPr>
            <a:noAutofit/>
          </a:bodyPr>
          <a:lstStyle/>
          <a:p>
            <a:r>
              <a:rPr lang="en-US" sz="5400" dirty="0" smtClean="0"/>
              <a:t>Let us consider </a:t>
            </a:r>
            <a:r>
              <a:rPr lang="en-US" sz="5400" smtClean="0"/>
              <a:t>an example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127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301417"/>
            <a:ext cx="2253326" cy="163265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349" b="1" dirty="0" err="1"/>
          </a:p>
        </p:txBody>
      </p:sp>
      <p:sp>
        <p:nvSpPr>
          <p:cNvPr id="6" name="Rectangle 5"/>
          <p:cNvSpPr/>
          <p:nvPr/>
        </p:nvSpPr>
        <p:spPr bwMode="auto">
          <a:xfrm>
            <a:off x="0" y="1628127"/>
            <a:ext cx="2253326" cy="163265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349" b="1" dirty="0" err="1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5105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world is changing – digitalization and automation are the new enablers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0" y="1371600"/>
            <a:ext cx="4547132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049" dirty="0">
                <a:solidFill>
                  <a:schemeClr val="bg1"/>
                </a:solidFill>
                <a:latin typeface="Arial Bold"/>
              </a:rPr>
              <a:t>MEGATRENDS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596868" y="1371600"/>
            <a:ext cx="4547132" cy="215888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049" dirty="0">
                <a:solidFill>
                  <a:schemeClr val="bg1"/>
                </a:solidFill>
                <a:latin typeface="Arial Bold"/>
              </a:rPr>
              <a:t>DIGITALIZATION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293806" y="1628127"/>
            <a:ext cx="2253326" cy="163265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349" b="1" dirty="0" err="1"/>
          </a:p>
        </p:txBody>
      </p:sp>
      <p:sp>
        <p:nvSpPr>
          <p:cNvPr id="9" name="Rectangle 8"/>
          <p:cNvSpPr/>
          <p:nvPr/>
        </p:nvSpPr>
        <p:spPr bwMode="auto">
          <a:xfrm>
            <a:off x="2293806" y="3301417"/>
            <a:ext cx="2253326" cy="1632650"/>
          </a:xfrm>
          <a:prstGeom prst="rect">
            <a:avLst/>
          </a:prstGeom>
          <a:solidFill>
            <a:srgbClr val="D7D7CD"/>
          </a:solidFill>
          <a:ln>
            <a:solidFill>
              <a:srgbClr val="D7D7CD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349" b="1" dirty="0" err="1"/>
          </a:p>
        </p:txBody>
      </p:sp>
      <p:sp>
        <p:nvSpPr>
          <p:cNvPr id="16" name="Rectangle 15"/>
          <p:cNvSpPr/>
          <p:nvPr/>
        </p:nvSpPr>
        <p:spPr bwMode="auto">
          <a:xfrm>
            <a:off x="4596868" y="1628127"/>
            <a:ext cx="2253326" cy="163265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349" b="1" dirty="0" err="1"/>
          </a:p>
        </p:txBody>
      </p:sp>
      <p:sp>
        <p:nvSpPr>
          <p:cNvPr id="17" name="Rectangle 16"/>
          <p:cNvSpPr/>
          <p:nvPr/>
        </p:nvSpPr>
        <p:spPr bwMode="auto">
          <a:xfrm>
            <a:off x="6890674" y="1628127"/>
            <a:ext cx="2253326" cy="163265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349" b="1" dirty="0" err="1"/>
          </a:p>
        </p:txBody>
      </p:sp>
      <p:sp>
        <p:nvSpPr>
          <p:cNvPr id="18" name="Rectangle 17"/>
          <p:cNvSpPr/>
          <p:nvPr/>
        </p:nvSpPr>
        <p:spPr bwMode="auto">
          <a:xfrm>
            <a:off x="4596868" y="3301417"/>
            <a:ext cx="2253326" cy="163265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349" b="1" dirty="0" err="1"/>
          </a:p>
        </p:txBody>
      </p:sp>
      <p:sp>
        <p:nvSpPr>
          <p:cNvPr id="19" name="Rectangle 18"/>
          <p:cNvSpPr/>
          <p:nvPr/>
        </p:nvSpPr>
        <p:spPr bwMode="auto">
          <a:xfrm>
            <a:off x="6890674" y="3301417"/>
            <a:ext cx="2253326" cy="163265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349" b="1" dirty="0" err="1"/>
          </a:p>
        </p:txBody>
      </p:sp>
      <p:pic>
        <p:nvPicPr>
          <p:cNvPr id="29" name="Picture 21" descr="http://ecx.images-amazon.com/images/I/91FHV0xhkcL._SL1500_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3806" y="3301417"/>
            <a:ext cx="2253326" cy="1632650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 bwMode="auto">
          <a:xfrm>
            <a:off x="2293806" y="3301417"/>
            <a:ext cx="2253326" cy="161916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750">
                <a:solidFill>
                  <a:schemeClr val="bg1"/>
                </a:solidFill>
                <a:latin typeface="Arial Bold"/>
              </a:rPr>
              <a:t>GLOBALIZATION</a:t>
            </a:r>
            <a:endParaRPr lang="de-DE" sz="750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38" name="Picture 4" descr="http://cdn.ecomento.tv/wp-content/uploads/2014/01/BMW-i3-Uhr-Connected-Drive-Smartphone-Uhr-6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96868" y="1628127"/>
            <a:ext cx="2253326" cy="16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 bwMode="auto">
          <a:xfrm>
            <a:off x="4596868" y="1628127"/>
            <a:ext cx="2253326" cy="161916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750">
                <a:solidFill>
                  <a:schemeClr val="bg1"/>
                </a:solidFill>
                <a:latin typeface="Arial Bold"/>
              </a:rPr>
              <a:t>ALWAYS ON</a:t>
            </a:r>
            <a:endParaRPr lang="de-DE" sz="750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43" name="Picture 16" descr="http://www.motorvision.de/bild/2/6/3/9/2/7/bmw-autonomes-fahren-ces-2015-11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26" b="5989"/>
          <a:stretch>
            <a:fillRect/>
          </a:stretch>
        </p:blipFill>
        <p:spPr bwMode="auto">
          <a:xfrm>
            <a:off x="6890674" y="3303348"/>
            <a:ext cx="2253326" cy="1631092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 bwMode="auto">
          <a:xfrm>
            <a:off x="6890674" y="3301417"/>
            <a:ext cx="2253326" cy="161916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750">
                <a:solidFill>
                  <a:schemeClr val="bg1"/>
                </a:solidFill>
                <a:latin typeface="Arial Bold"/>
              </a:rPr>
              <a:t>AUTONOMOUS DRIVING</a:t>
            </a:r>
            <a:endParaRPr lang="de-DE" sz="750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27" name="Picture 2" descr="http://www.ipsos.fr/sites/default/files/imagecache/diaporama_slides/images/digital.jpg"/>
          <p:cNvPicPr>
            <a:picLocks noChangeAspect="1" noChangeArrowheads="1"/>
          </p:cNvPicPr>
          <p:nvPr/>
        </p:nvPicPr>
        <p:blipFill>
          <a:blip r:embed="rId6"/>
          <a:srcRect l="1056" t="1056" r="1056" b="28610"/>
          <a:stretch>
            <a:fillRect/>
          </a:stretch>
        </p:blipFill>
        <p:spPr bwMode="auto">
          <a:xfrm>
            <a:off x="6890674" y="1628127"/>
            <a:ext cx="2253326" cy="1618969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 bwMode="auto">
          <a:xfrm>
            <a:off x="6890674" y="1628127"/>
            <a:ext cx="2253326" cy="161916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750">
                <a:solidFill>
                  <a:schemeClr val="bg1"/>
                </a:solidFill>
                <a:latin typeface="Arial Bold"/>
              </a:rPr>
              <a:t>SHOPPING</a:t>
            </a:r>
            <a:endParaRPr lang="de-DE" sz="750" dirty="0" err="1">
              <a:solidFill>
                <a:schemeClr val="bg1"/>
              </a:solidFill>
              <a:latin typeface="Arial Bold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596868" y="3301417"/>
            <a:ext cx="2253326" cy="161916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750" dirty="0">
                <a:solidFill>
                  <a:schemeClr val="bg1"/>
                </a:solidFill>
                <a:latin typeface="Arial Bold"/>
              </a:rPr>
              <a:t>SHARING ECONOMY</a:t>
            </a:r>
          </a:p>
        </p:txBody>
      </p:sp>
      <p:pic>
        <p:nvPicPr>
          <p:cNvPr id="36" name="Picture 6" descr="C:\Users\z002zs4j\Desktop\Pics\24914_original.jpg"/>
          <p:cNvPicPr>
            <a:picLocks noChangeAspect="1" noChangeArrowheads="1"/>
          </p:cNvPicPr>
          <p:nvPr/>
        </p:nvPicPr>
        <p:blipFill>
          <a:blip r:embed="rId7" cstate="print"/>
          <a:srcRect l="8217" t="3331"/>
          <a:stretch>
            <a:fillRect/>
          </a:stretch>
        </p:blipFill>
        <p:spPr bwMode="auto">
          <a:xfrm>
            <a:off x="2293806" y="1682601"/>
            <a:ext cx="2253326" cy="1580595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 bwMode="auto">
          <a:xfrm>
            <a:off x="2293806" y="1628127"/>
            <a:ext cx="2253326" cy="161916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750">
                <a:solidFill>
                  <a:schemeClr val="bg1"/>
                </a:solidFill>
                <a:latin typeface="Arial Bold"/>
              </a:rPr>
              <a:t>CLIMATE CHANGE</a:t>
            </a:r>
            <a:endParaRPr lang="de-DE" sz="750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39" name="Picture 14" descr="C:\Users\z002zs4j\Desktop\Pics\14058_original.JPG"/>
          <p:cNvPicPr>
            <a:picLocks noChangeAspect="1" noChangeArrowheads="1"/>
          </p:cNvPicPr>
          <p:nvPr/>
        </p:nvPicPr>
        <p:blipFill>
          <a:blip r:embed="rId8" cstate="print"/>
          <a:srcRect l="5552" r="4442" b="3331"/>
          <a:stretch>
            <a:fillRect/>
          </a:stretch>
        </p:blipFill>
        <p:spPr bwMode="auto">
          <a:xfrm>
            <a:off x="0" y="1647402"/>
            <a:ext cx="2253326" cy="1613375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 bwMode="auto">
          <a:xfrm>
            <a:off x="0" y="1628127"/>
            <a:ext cx="2253326" cy="161916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750">
                <a:solidFill>
                  <a:schemeClr val="bg1"/>
                </a:solidFill>
                <a:latin typeface="Arial Bold"/>
              </a:rPr>
              <a:t>DEMOGRAPHIC CHANGE</a:t>
            </a:r>
            <a:endParaRPr lang="de-DE" sz="750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30" name="Picture 8" descr="C:\Users\z002zs4j\Desktop\Pics\25091_original.jpg"/>
          <p:cNvPicPr>
            <a:picLocks noChangeAspect="1" noChangeArrowheads="1"/>
          </p:cNvPicPr>
          <p:nvPr/>
        </p:nvPicPr>
        <p:blipFill>
          <a:blip r:embed="rId9" cstate="print"/>
          <a:srcRect t="333" r="8217"/>
          <a:stretch>
            <a:fillRect/>
          </a:stretch>
        </p:blipFill>
        <p:spPr bwMode="auto">
          <a:xfrm>
            <a:off x="0" y="3304465"/>
            <a:ext cx="2253326" cy="1629602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 bwMode="auto">
          <a:xfrm>
            <a:off x="0" y="3301417"/>
            <a:ext cx="2253326" cy="161916"/>
          </a:xfrm>
          <a:prstGeom prst="rect">
            <a:avLst/>
          </a:prstGeom>
          <a:solidFill>
            <a:srgbClr val="323C46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0958" tIns="40479" rIns="80958" bIns="40479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750">
                <a:solidFill>
                  <a:schemeClr val="bg1"/>
                </a:solidFill>
                <a:latin typeface="Arial Bold"/>
              </a:rPr>
              <a:t>URBANIZATION</a:t>
            </a:r>
            <a:endParaRPr lang="de-DE" sz="750" dirty="0" err="1">
              <a:solidFill>
                <a:schemeClr val="bg1"/>
              </a:solidFill>
              <a:latin typeface="Arial Bold"/>
            </a:endParaRPr>
          </a:p>
        </p:txBody>
      </p:sp>
      <p:pic>
        <p:nvPicPr>
          <p:cNvPr id="41" name="Picture 15" descr="http://www.lets-share.de/wp-content/uploads/2013/04/Keyvisual_Sharing_Economy_2013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2460" y="3439825"/>
            <a:ext cx="2241970" cy="1503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26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Image result for smart ener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7" r="11818" b="25534"/>
          <a:stretch/>
        </p:blipFill>
        <p:spPr bwMode="auto">
          <a:xfrm>
            <a:off x="1011066" y="4360059"/>
            <a:ext cx="2169951" cy="229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02/13/2018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VRA SCC 2018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914400" y="439738"/>
            <a:ext cx="8229600" cy="738187"/>
          </a:xfrm>
        </p:spPr>
        <p:txBody>
          <a:bodyPr/>
          <a:lstStyle/>
          <a:p>
            <a:r>
              <a:rPr lang="en-US" dirty="0" smtClean="0"/>
              <a:t>An you can see the impact across domains</a:t>
            </a:r>
            <a:endParaRPr lang="en-US" dirty="0"/>
          </a:p>
        </p:txBody>
      </p:sp>
      <p:pic>
        <p:nvPicPr>
          <p:cNvPr id="1026" name="Picture 2" descr="https://lh6.googleusercontent.com/CU7B5Z31FwHSQQg0QkpZcIDJx2x6aIaKRYAEzsMjsXjQ93OtJMl9SKPwL_RR40Rg6XgQSUosyqnZcI6gNitLR6dhKYDNax9cwqoxSbrsMliVt3GThcLVDhiPaLTY0id63mw7MWHRx1NxbmqEjw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0" t="21123" r="17978" b="9433"/>
          <a:stretch/>
        </p:blipFill>
        <p:spPr bwMode="auto">
          <a:xfrm>
            <a:off x="245338" y="1362629"/>
            <a:ext cx="293567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858" y="1362629"/>
            <a:ext cx="2435225" cy="205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7"/>
          <p:cNvSpPr/>
          <p:nvPr/>
        </p:nvSpPr>
        <p:spPr>
          <a:xfrm>
            <a:off x="274646" y="3567568"/>
            <a:ext cx="2930949" cy="775832"/>
          </a:xfrm>
          <a:prstGeom prst="rect">
            <a:avLst/>
          </a:prstGeom>
          <a:solidFill>
            <a:srgbClr val="454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hteck 17"/>
          <p:cNvSpPr/>
          <p:nvPr/>
        </p:nvSpPr>
        <p:spPr>
          <a:xfrm>
            <a:off x="3505200" y="3567568"/>
            <a:ext cx="2590800" cy="775832"/>
          </a:xfrm>
          <a:prstGeom prst="rect">
            <a:avLst/>
          </a:prstGeom>
          <a:solidFill>
            <a:srgbClr val="454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Infrastructure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hteck 17"/>
          <p:cNvSpPr/>
          <p:nvPr/>
        </p:nvSpPr>
        <p:spPr>
          <a:xfrm>
            <a:off x="6399212" y="3567568"/>
            <a:ext cx="2441575" cy="775832"/>
          </a:xfrm>
          <a:prstGeom prst="rect">
            <a:avLst/>
          </a:prstGeom>
          <a:solidFill>
            <a:srgbClr val="454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Safety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hteck 17"/>
          <p:cNvSpPr/>
          <p:nvPr/>
        </p:nvSpPr>
        <p:spPr>
          <a:xfrm>
            <a:off x="171511" y="6019800"/>
            <a:ext cx="2998923" cy="775832"/>
          </a:xfrm>
          <a:prstGeom prst="rect">
            <a:avLst/>
          </a:prstGeom>
          <a:solidFill>
            <a:srgbClr val="454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Energy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hteck 17"/>
          <p:cNvSpPr/>
          <p:nvPr/>
        </p:nvSpPr>
        <p:spPr>
          <a:xfrm>
            <a:off x="3577579" y="6019800"/>
            <a:ext cx="2620447" cy="775832"/>
          </a:xfrm>
          <a:prstGeom prst="rect">
            <a:avLst/>
          </a:prstGeom>
          <a:solidFill>
            <a:srgbClr val="454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Industrial Automation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hteck 17"/>
          <p:cNvSpPr/>
          <p:nvPr/>
        </p:nvSpPr>
        <p:spPr>
          <a:xfrm>
            <a:off x="6558280" y="6019800"/>
            <a:ext cx="2441575" cy="775832"/>
          </a:xfrm>
          <a:prstGeom prst="rect">
            <a:avLst/>
          </a:prstGeom>
          <a:solidFill>
            <a:srgbClr val="454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 Manufacturing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456466"/>
            <a:ext cx="2784508" cy="14200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9377" y="5832767"/>
            <a:ext cx="1595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marylandassociationofcounties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80" y="1639022"/>
            <a:ext cx="2275070" cy="15015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8" y="4414739"/>
            <a:ext cx="1932432" cy="12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9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Lets look at </a:t>
            </a:r>
            <a:r>
              <a:rPr lang="en-US" dirty="0" smtClean="0"/>
              <a:t>some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6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301" y="1176338"/>
            <a:ext cx="7961398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07" y="1507762"/>
            <a:ext cx="1922463" cy="3413125"/>
          </a:xfrm>
        </p:spPr>
      </p:pic>
      <p:pic>
        <p:nvPicPr>
          <p:cNvPr id="5" name="Content Placeholder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01" y="1507762"/>
            <a:ext cx="1922887" cy="3413125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60" y="1507762"/>
            <a:ext cx="1922887" cy="3413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40607" y="5016138"/>
            <a:ext cx="1868458" cy="470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Trip Planning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53701" y="5016138"/>
            <a:ext cx="1922887" cy="470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Real-Time View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08758" y="5016138"/>
            <a:ext cx="2011680" cy="470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as incentives</a:t>
            </a:r>
            <a:endParaRPr lang="en-US" dirty="0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609600" y="533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Transit-Hub Frontend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658132"/>
            <a:ext cx="2468263" cy="1582450"/>
          </a:xfrm>
          <a:prstGeom prst="roundRect">
            <a:avLst/>
          </a:prstGeom>
        </p:spPr>
      </p:pic>
      <p:sp>
        <p:nvSpPr>
          <p:cNvPr id="5" name="Rechteck 17"/>
          <p:cNvSpPr/>
          <p:nvPr/>
        </p:nvSpPr>
        <p:spPr>
          <a:xfrm>
            <a:off x="70056" y="3058388"/>
            <a:ext cx="2741805" cy="740770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Networked And Distributed Systems</a:t>
            </a:r>
            <a:endParaRPr lang="de-DE" sz="1600" dirty="0"/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64" y="2658132"/>
            <a:ext cx="2514601" cy="16764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17"/>
          <p:cNvSpPr/>
          <p:nvPr/>
        </p:nvSpPr>
        <p:spPr>
          <a:xfrm>
            <a:off x="3061639" y="3056275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Data Sciences</a:t>
            </a:r>
          </a:p>
        </p:txBody>
      </p:sp>
      <p:pic>
        <p:nvPicPr>
          <p:cNvPr id="8" name="Picture 2" descr="Image result for social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19" y="2673550"/>
            <a:ext cx="2438400" cy="15179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17"/>
          <p:cNvSpPr/>
          <p:nvPr/>
        </p:nvSpPr>
        <p:spPr>
          <a:xfrm>
            <a:off x="6036794" y="3056275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Social </a:t>
            </a:r>
            <a:r>
              <a:rPr lang="de-DE" sz="1600" dirty="0" smtClean="0"/>
              <a:t>Sciences and Game Theory</a:t>
            </a:r>
            <a:endParaRPr lang="de-DE" sz="1600" dirty="0"/>
          </a:p>
        </p:txBody>
      </p:sp>
      <p:sp>
        <p:nvSpPr>
          <p:cNvPr id="10" name="Rectangle 9"/>
          <p:cNvSpPr/>
          <p:nvPr/>
        </p:nvSpPr>
        <p:spPr>
          <a:xfrm>
            <a:off x="1132114" y="4775200"/>
            <a:ext cx="7257143" cy="725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These class of systems brings together the three different disciplines of engineering.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8336-0864-7541-AAFD-CE5496C3DBC5}" type="slidenum">
              <a:rPr lang="en-US">
                <a:latin typeface="Arial"/>
              </a:rPr>
              <a:pPr/>
              <a:t>20</a:t>
            </a:fld>
            <a:endParaRPr lang="en-US" dirty="0">
              <a:latin typeface="Arial"/>
            </a:endParaRPr>
          </a:p>
        </p:txBody>
      </p:sp>
      <p:sp>
        <p:nvSpPr>
          <p:cNvPr id="63" name="Title 6"/>
          <p:cNvSpPr txBox="1">
            <a:spLocks/>
          </p:cNvSpPr>
          <p:nvPr/>
        </p:nvSpPr>
        <p:spPr>
          <a:xfrm>
            <a:off x="481598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Example: A Transportation Application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53052" y="1371600"/>
            <a:ext cx="963917" cy="5383913"/>
            <a:chOff x="254572" y="758588"/>
            <a:chExt cx="963917" cy="5383913"/>
          </a:xfrm>
        </p:grpSpPr>
        <p:grpSp>
          <p:nvGrpSpPr>
            <p:cNvPr id="66" name="Group 65"/>
            <p:cNvGrpSpPr/>
            <p:nvPr/>
          </p:nvGrpSpPr>
          <p:grpSpPr>
            <a:xfrm>
              <a:off x="330130" y="758588"/>
              <a:ext cx="812800" cy="1336020"/>
              <a:chOff x="357418" y="1127556"/>
              <a:chExt cx="812800" cy="1336020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18" y="1127556"/>
                <a:ext cx="812800" cy="812800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402983" y="1940356"/>
                <a:ext cx="721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Smart</a:t>
                </a:r>
              </a:p>
              <a:p>
                <a:pPr algn="ctr"/>
                <a:r>
                  <a:rPr lang="en-US" sz="1400" dirty="0" smtClean="0"/>
                  <a:t>Phones</a:t>
                </a:r>
                <a:endParaRPr lang="en-US" sz="1400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10965" y="2319801"/>
              <a:ext cx="851130" cy="1108148"/>
              <a:chOff x="338253" y="2774576"/>
              <a:chExt cx="851130" cy="1108148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12" b="14327"/>
              <a:stretch/>
            </p:blipFill>
            <p:spPr>
              <a:xfrm>
                <a:off x="354529" y="2774576"/>
                <a:ext cx="818578" cy="581688"/>
              </a:xfrm>
              <a:prstGeom prst="rect">
                <a:avLst/>
              </a:prstGeom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338253" y="3359504"/>
                <a:ext cx="8511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Roadside</a:t>
                </a:r>
              </a:p>
              <a:p>
                <a:pPr algn="ctr"/>
                <a:r>
                  <a:rPr lang="en-US" sz="1400" dirty="0" smtClean="0"/>
                  <a:t>Sensors</a:t>
                </a:r>
                <a:endParaRPr lang="en-US" sz="14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54572" y="3653142"/>
              <a:ext cx="963917" cy="1126333"/>
              <a:chOff x="281860" y="3974024"/>
              <a:chExt cx="963917" cy="1126333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144" y="3974024"/>
                <a:ext cx="595349" cy="595349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281860" y="4577137"/>
                <a:ext cx="9639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On-vehicle</a:t>
                </a:r>
              </a:p>
              <a:p>
                <a:pPr algn="ctr"/>
                <a:r>
                  <a:rPr lang="en-US" sz="1400" dirty="0" smtClean="0"/>
                  <a:t>Devices</a:t>
                </a:r>
                <a:endParaRPr lang="en-US" sz="1400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97440" y="5004668"/>
              <a:ext cx="878190" cy="1137833"/>
              <a:chOff x="270152" y="5004668"/>
              <a:chExt cx="878190" cy="1137833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36" y="5004668"/>
                <a:ext cx="614613" cy="614613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270152" y="5619281"/>
                <a:ext cx="878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Traffic</a:t>
                </a:r>
              </a:p>
              <a:p>
                <a:pPr algn="ctr"/>
                <a:r>
                  <a:rPr lang="en-US" sz="1400" dirty="0" smtClean="0"/>
                  <a:t>Data APIs</a:t>
                </a:r>
                <a:endParaRPr lang="en-US" sz="1400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4268262" y="1371600"/>
            <a:ext cx="2084831" cy="5383913"/>
            <a:chOff x="3993591" y="758588"/>
            <a:chExt cx="2084831" cy="5383913"/>
          </a:xfrm>
        </p:grpSpPr>
        <p:sp>
          <p:nvSpPr>
            <p:cNvPr id="85" name="Rectangle 84"/>
            <p:cNvSpPr/>
            <p:nvPr/>
          </p:nvSpPr>
          <p:spPr>
            <a:xfrm>
              <a:off x="3993591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Contextual Anomaly Detection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58182" y="1520566"/>
              <a:ext cx="1755648" cy="21031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Long-term Model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Stacked Convolutional Neural Networks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Explaining non-recurrent traffic patterns for large areas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158182" y="3880632"/>
              <a:ext cx="1755648" cy="21031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Short-term Model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Stacked </a:t>
              </a:r>
              <a:r>
                <a:rPr lang="en-US" sz="1400" dirty="0" smtClean="0">
                  <a:solidFill>
                    <a:prstClr val="black"/>
                  </a:solidFill>
                </a:rPr>
                <a:t>LSTM encoder decoder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Identifying traffic anomaly due to events, e.g., accidents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Predicting traffic conditions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600200" y="1371600"/>
            <a:ext cx="2084831" cy="5383913"/>
            <a:chOff x="1623060" y="758588"/>
            <a:chExt cx="2084831" cy="5383913"/>
          </a:xfrm>
        </p:grpSpPr>
        <p:sp>
          <p:nvSpPr>
            <p:cNvPr id="89" name="Rectangle 88"/>
            <p:cNvSpPr/>
            <p:nvPr/>
          </p:nvSpPr>
          <p:spPr>
            <a:xfrm>
              <a:off x="1623060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Aggregation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738872" y="4882336"/>
              <a:ext cx="1853207" cy="1101416"/>
              <a:chOff x="242063" y="1019525"/>
              <a:chExt cx="2654329" cy="1577547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823" y="1019525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237" y="1067884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650" y="1116243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063" y="1164602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1787651" y="1512666"/>
              <a:ext cx="1755648" cy="7915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Formatting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Converting to the same format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87651" y="2578260"/>
              <a:ext cx="1755648" cy="7915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Cleaning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Get rid of errors and noises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787651" y="3643854"/>
              <a:ext cx="1755648" cy="9644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Processing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Normalization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Balancing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Aggregation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936325" y="1371600"/>
            <a:ext cx="2084831" cy="5383913"/>
            <a:chOff x="6364122" y="758588"/>
            <a:chExt cx="2084831" cy="5383913"/>
          </a:xfrm>
        </p:grpSpPr>
        <p:sp>
          <p:nvSpPr>
            <p:cNvPr id="99" name="Rectangle 98"/>
            <p:cNvSpPr/>
            <p:nvPr/>
          </p:nvSpPr>
          <p:spPr>
            <a:xfrm>
              <a:off x="6364122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Applications and Services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528713" y="1511278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Real-time Delay Prediction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visitors and travelers</a:t>
              </a:r>
              <a:endParaRPr lang="en-US" sz="1400" b="1" dirty="0" smtClean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528713" y="3822368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Service Alerts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visitors and travelers</a:t>
              </a:r>
              <a:endParaRPr lang="en-US" sz="1400" b="1" dirty="0" smtClean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28713" y="2666823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Augmented Traffic Dataset 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third party applications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528713" y="4977912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Service Analysis and Optimization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city planners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04" name="Right Arrow 103"/>
          <p:cNvSpPr/>
          <p:nvPr/>
        </p:nvSpPr>
        <p:spPr>
          <a:xfrm>
            <a:off x="1153840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3821902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6489964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0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966" y="-734449"/>
            <a:ext cx="1066800" cy="3810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5" idx="0"/>
          </p:cNvCxnSpPr>
          <p:nvPr/>
        </p:nvCxnSpPr>
        <p:spPr>
          <a:xfrm>
            <a:off x="8015366" y="503802"/>
            <a:ext cx="0" cy="5451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015366" y="992042"/>
            <a:ext cx="0" cy="3227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433084" y="1023297"/>
            <a:ext cx="2245178" cy="680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Place Responders</a:t>
            </a:r>
          </a:p>
          <a:p>
            <a:pPr algn="ctr"/>
            <a:r>
              <a:rPr lang="en-US" sz="1400" dirty="0" smtClean="0"/>
              <a:t>Response </a:t>
            </a:r>
            <a:r>
              <a:rPr lang="en-US" sz="1400" dirty="0"/>
              <a:t>Optimization of Coverage</a:t>
            </a:r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259011" y="1043865"/>
            <a:ext cx="2245178" cy="6598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Predict Incidents</a:t>
            </a:r>
          </a:p>
          <a:p>
            <a:pPr algn="ctr"/>
            <a:r>
              <a:rPr lang="en-US" sz="1400" dirty="0" smtClean="0"/>
              <a:t>Clustered </a:t>
            </a:r>
            <a:r>
              <a:rPr lang="en-US" sz="1400" dirty="0"/>
              <a:t>Survival Models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>
          <a:xfrm>
            <a:off x="6517219" y="1023297"/>
            <a:ext cx="2245178" cy="6803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Dispatch Responders</a:t>
            </a:r>
          </a:p>
          <a:p>
            <a:pPr algn="ctr"/>
            <a:r>
              <a:rPr lang="en-US" sz="1400" dirty="0" smtClean="0"/>
              <a:t>Decision </a:t>
            </a:r>
            <a:r>
              <a:rPr lang="en-US" sz="1400" dirty="0"/>
              <a:t>Theoretic Frameworks</a:t>
            </a:r>
            <a:endParaRPr lang="en-US" sz="1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4" y="1820828"/>
            <a:ext cx="1567778" cy="129355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54040" y="3283787"/>
            <a:ext cx="20551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Iteratively cluster spatial regions.</a:t>
            </a:r>
          </a:p>
          <a:p>
            <a:pPr algn="ctr"/>
            <a:r>
              <a:rPr lang="en-US" sz="1050" dirty="0"/>
              <a:t>Learn time to event distributions.</a:t>
            </a:r>
            <a:endParaRPr lang="en-US" sz="105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05" y="1798256"/>
            <a:ext cx="1979457" cy="14711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506921" y="3267724"/>
            <a:ext cx="20975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Maximize coverage.</a:t>
            </a:r>
          </a:p>
          <a:p>
            <a:pPr algn="ctr"/>
            <a:r>
              <a:rPr lang="en-US" sz="1050" dirty="0"/>
              <a:t>Limit Wait Time.</a:t>
            </a:r>
          </a:p>
          <a:p>
            <a:pPr algn="ctr"/>
            <a:r>
              <a:rPr lang="en-US" sz="1050" dirty="0"/>
              <a:t>Greedy Adaptive Heuristic Search.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88" y="2367644"/>
            <a:ext cx="2652993" cy="56285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46" name="Straight Arrow Connector 45"/>
          <p:cNvCxnSpPr/>
          <p:nvPr/>
        </p:nvCxnSpPr>
        <p:spPr>
          <a:xfrm>
            <a:off x="3380790" y="1745685"/>
            <a:ext cx="5317811" cy="70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88" y="1877506"/>
            <a:ext cx="680660" cy="37136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21" y="1870705"/>
            <a:ext cx="680660" cy="37136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52" name="Group 51"/>
          <p:cNvGrpSpPr/>
          <p:nvPr/>
        </p:nvGrpSpPr>
        <p:grpSpPr>
          <a:xfrm>
            <a:off x="3343338" y="346200"/>
            <a:ext cx="5317811" cy="318593"/>
            <a:chOff x="1458604" y="5192626"/>
            <a:chExt cx="7090415" cy="424790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458604" y="5192626"/>
              <a:ext cx="7090415" cy="943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631417" y="5217307"/>
              <a:ext cx="7254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Time</a:t>
              </a:r>
              <a:endParaRPr lang="en-US" sz="135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6748933" y="1905269"/>
            <a:ext cx="184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Simplified </a:t>
            </a:r>
            <a:r>
              <a:rPr lang="en-US" sz="900"/>
              <a:t>State </a:t>
            </a:r>
          </a:p>
          <a:p>
            <a:pPr algn="ctr"/>
            <a:r>
              <a:rPr lang="en-US" sz="900" dirty="0"/>
              <a:t>Representation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46688" y="3382020"/>
            <a:ext cx="2365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Semi Markovian Representation.</a:t>
            </a:r>
          </a:p>
          <a:p>
            <a:pPr algn="ctr"/>
            <a:r>
              <a:rPr lang="en-US" sz="1050" dirty="0"/>
              <a:t>Heuristic-Seeded </a:t>
            </a:r>
            <a:r>
              <a:rPr lang="en-US" sz="1050"/>
              <a:t>Policy Iteration.</a:t>
            </a:r>
            <a:endParaRPr lang="en-US" sz="1050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64" y="2543285"/>
            <a:ext cx="847725" cy="35242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99" y="4487182"/>
            <a:ext cx="2540014" cy="11298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209" y="4487182"/>
            <a:ext cx="2569554" cy="112984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" y="4498198"/>
            <a:ext cx="2569554" cy="1129841"/>
          </a:xfrm>
          <a:prstGeom prst="rect">
            <a:avLst/>
          </a:prstGeom>
        </p:spPr>
      </p:pic>
      <p:sp>
        <p:nvSpPr>
          <p:cNvPr id="76" name="Shape 61"/>
          <p:cNvSpPr txBox="1">
            <a:spLocks/>
          </p:cNvSpPr>
          <p:nvPr/>
        </p:nvSpPr>
        <p:spPr>
          <a:xfrm>
            <a:off x="15725" y="142724"/>
            <a:ext cx="9144000" cy="473528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100" dirty="0" smtClean="0"/>
              <a:t>A Safety Application: Incident </a:t>
            </a:r>
            <a:r>
              <a:rPr lang="en-US" sz="2100" dirty="0"/>
              <a:t>Prediction &amp; Emergency Responder Dispatch</a:t>
            </a:r>
            <a:endParaRPr lang="en" sz="2100" dirty="0"/>
          </a:p>
        </p:txBody>
      </p:sp>
      <p:cxnSp>
        <p:nvCxnSpPr>
          <p:cNvPr id="79" name="Straight Arrow Connector 78"/>
          <p:cNvCxnSpPr>
            <a:stCxn id="30" idx="3"/>
            <a:endCxn id="29" idx="1"/>
          </p:cNvCxnSpPr>
          <p:nvPr/>
        </p:nvCxnSpPr>
        <p:spPr>
          <a:xfrm flipV="1">
            <a:off x="2504188" y="1363482"/>
            <a:ext cx="928895" cy="1028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9" idx="3"/>
            <a:endCxn id="31" idx="1"/>
          </p:cNvCxnSpPr>
          <p:nvPr/>
        </p:nvCxnSpPr>
        <p:spPr>
          <a:xfrm>
            <a:off x="5678262" y="1363482"/>
            <a:ext cx="838957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hape 61"/>
          <p:cNvSpPr txBox="1">
            <a:spLocks/>
          </p:cNvSpPr>
          <p:nvPr/>
        </p:nvSpPr>
        <p:spPr>
          <a:xfrm>
            <a:off x="48986" y="4136326"/>
            <a:ext cx="9144000" cy="473528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500" u="sng" dirty="0">
                <a:latin typeface="Arial" charset="0"/>
                <a:ea typeface="Arial" charset="0"/>
                <a:cs typeface="Arial" charset="0"/>
              </a:rPr>
              <a:t>Visualization and Analytics Tool</a:t>
            </a:r>
            <a:endParaRPr lang="en" sz="15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46003" y="565485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Spatial Incident Plot</a:t>
            </a:r>
            <a:endParaRPr lang="en-US" sz="900" dirty="0"/>
          </a:p>
        </p:txBody>
      </p:sp>
      <p:sp>
        <p:nvSpPr>
          <p:cNvPr id="85" name="TextBox 84"/>
          <p:cNvSpPr txBox="1"/>
          <p:nvPr/>
        </p:nvSpPr>
        <p:spPr>
          <a:xfrm>
            <a:off x="4036132" y="5654855"/>
            <a:ext cx="1103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Real-Time Analytics</a:t>
            </a:r>
            <a:endParaRPr lang="en-US" sz="900" dirty="0"/>
          </a:p>
        </p:txBody>
      </p:sp>
      <p:sp>
        <p:nvSpPr>
          <p:cNvPr id="86" name="TextBox 85"/>
          <p:cNvSpPr txBox="1"/>
          <p:nvPr/>
        </p:nvSpPr>
        <p:spPr>
          <a:xfrm>
            <a:off x="7099757" y="5654595"/>
            <a:ext cx="10021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Future Prediction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997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8336-0864-7541-AAFD-CE5496C3DBC5}" type="slidenum">
              <a:rPr lang="en-US">
                <a:latin typeface="Arial"/>
              </a:rPr>
              <a:pPr/>
              <a:t>22</a:t>
            </a:fld>
            <a:endParaRPr lang="en-US" dirty="0">
              <a:latin typeface="Arial"/>
            </a:endParaRPr>
          </a:p>
        </p:txBody>
      </p:sp>
      <p:sp>
        <p:nvSpPr>
          <p:cNvPr id="63" name="Title 6"/>
          <p:cNvSpPr txBox="1">
            <a:spLocks/>
          </p:cNvSpPr>
          <p:nvPr/>
        </p:nvSpPr>
        <p:spPr>
          <a:xfrm>
            <a:off x="535010" y="99596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 Energy Application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53052" y="1371600"/>
            <a:ext cx="963917" cy="5383913"/>
            <a:chOff x="254572" y="758588"/>
            <a:chExt cx="963917" cy="5383913"/>
          </a:xfrm>
        </p:grpSpPr>
        <p:grpSp>
          <p:nvGrpSpPr>
            <p:cNvPr id="66" name="Group 65"/>
            <p:cNvGrpSpPr/>
            <p:nvPr/>
          </p:nvGrpSpPr>
          <p:grpSpPr>
            <a:xfrm>
              <a:off x="330130" y="758588"/>
              <a:ext cx="812800" cy="1336020"/>
              <a:chOff x="357418" y="1127556"/>
              <a:chExt cx="812800" cy="1336020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18" y="1127556"/>
                <a:ext cx="812800" cy="812800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402983" y="1940356"/>
                <a:ext cx="721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Smart</a:t>
                </a:r>
              </a:p>
              <a:p>
                <a:pPr algn="ctr"/>
                <a:r>
                  <a:rPr lang="en-US" sz="1400" dirty="0" smtClean="0"/>
                  <a:t>Phones</a:t>
                </a:r>
                <a:endParaRPr lang="en-US" sz="1400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10965" y="2319801"/>
              <a:ext cx="851130" cy="1108148"/>
              <a:chOff x="338253" y="2774576"/>
              <a:chExt cx="851130" cy="1108148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12" b="14327"/>
              <a:stretch/>
            </p:blipFill>
            <p:spPr>
              <a:xfrm>
                <a:off x="354529" y="2774576"/>
                <a:ext cx="818578" cy="581688"/>
              </a:xfrm>
              <a:prstGeom prst="rect">
                <a:avLst/>
              </a:prstGeom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338253" y="3359504"/>
                <a:ext cx="8511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Roadside</a:t>
                </a:r>
              </a:p>
              <a:p>
                <a:pPr algn="ctr"/>
                <a:r>
                  <a:rPr lang="en-US" sz="1400" dirty="0" smtClean="0"/>
                  <a:t>Sensors</a:t>
                </a:r>
                <a:endParaRPr lang="en-US" sz="14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54572" y="3653142"/>
              <a:ext cx="963917" cy="1126333"/>
              <a:chOff x="281860" y="3974024"/>
              <a:chExt cx="963917" cy="1126333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144" y="3974024"/>
                <a:ext cx="595349" cy="595349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281860" y="4577137"/>
                <a:ext cx="9639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On-vehicle</a:t>
                </a:r>
              </a:p>
              <a:p>
                <a:pPr algn="ctr"/>
                <a:r>
                  <a:rPr lang="en-US" sz="1400" dirty="0" smtClean="0"/>
                  <a:t>Devices</a:t>
                </a:r>
                <a:endParaRPr lang="en-US" sz="1400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97440" y="5004668"/>
              <a:ext cx="878190" cy="1137833"/>
              <a:chOff x="270152" y="5004668"/>
              <a:chExt cx="878190" cy="1137833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36" y="5004668"/>
                <a:ext cx="614613" cy="614613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270152" y="5619281"/>
                <a:ext cx="878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Traffic</a:t>
                </a:r>
              </a:p>
              <a:p>
                <a:pPr algn="ctr"/>
                <a:r>
                  <a:rPr lang="en-US" sz="1400" dirty="0" smtClean="0"/>
                  <a:t>Data APIs</a:t>
                </a:r>
                <a:endParaRPr lang="en-US" sz="1400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4268262" y="1371600"/>
            <a:ext cx="2084831" cy="5383913"/>
            <a:chOff x="3993591" y="758588"/>
            <a:chExt cx="2084831" cy="5383913"/>
          </a:xfrm>
        </p:grpSpPr>
        <p:sp>
          <p:nvSpPr>
            <p:cNvPr id="85" name="Rectangle 84"/>
            <p:cNvSpPr/>
            <p:nvPr/>
          </p:nvSpPr>
          <p:spPr>
            <a:xfrm>
              <a:off x="3993591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Contextual Anomaly Detection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58182" y="1520566"/>
              <a:ext cx="1755648" cy="21031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Long-term Model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Stacked Convolutional Neural Networks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Explaining non-recurrent traffic patterns for large areas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158182" y="3880632"/>
              <a:ext cx="1755648" cy="21031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Short-term Model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Stacked </a:t>
              </a:r>
              <a:r>
                <a:rPr lang="en-US" sz="1400" dirty="0" smtClean="0">
                  <a:solidFill>
                    <a:prstClr val="black"/>
                  </a:solidFill>
                </a:rPr>
                <a:t>LSTM encoder decoder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Identifying traffic anomaly due to events, e.g., accidents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Predicting traffic conditions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600200" y="1371600"/>
            <a:ext cx="2084831" cy="5383913"/>
            <a:chOff x="1623060" y="758588"/>
            <a:chExt cx="2084831" cy="5383913"/>
          </a:xfrm>
        </p:grpSpPr>
        <p:sp>
          <p:nvSpPr>
            <p:cNvPr id="89" name="Rectangle 88"/>
            <p:cNvSpPr/>
            <p:nvPr/>
          </p:nvSpPr>
          <p:spPr>
            <a:xfrm>
              <a:off x="1623060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Aggregation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738872" y="4882336"/>
              <a:ext cx="1853207" cy="1101416"/>
              <a:chOff x="242063" y="1019525"/>
              <a:chExt cx="2654329" cy="1577547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823" y="1019525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237" y="1067884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650" y="1116243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063" y="1164602"/>
                <a:ext cx="2508569" cy="1432470"/>
              </a:xfrm>
              <a:prstGeom prst="rect">
                <a:avLst/>
              </a:prstGeom>
              <a:ln w="12700">
                <a:solidFill>
                  <a:schemeClr val="bg1"/>
                </a:solidFill>
                <a:prstDash val="sysDash"/>
              </a:ln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1787651" y="1512666"/>
              <a:ext cx="1755648" cy="7915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Formatting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Converting to the same format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87651" y="2578260"/>
              <a:ext cx="1755648" cy="7915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Cleaning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schemeClr val="tx1"/>
                  </a:solidFill>
                </a:rPr>
                <a:t>Get rid of errors and noises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787651" y="3643854"/>
              <a:ext cx="1755648" cy="9644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Data Processing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Normalization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Balancing</a:t>
              </a:r>
            </a:p>
            <a:p>
              <a:pPr marL="125413" indent="-125413">
                <a:buFont typeface="Arial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Aggregation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936325" y="1371600"/>
            <a:ext cx="2084831" cy="5383913"/>
            <a:chOff x="6364122" y="758588"/>
            <a:chExt cx="2084831" cy="5383913"/>
          </a:xfrm>
        </p:grpSpPr>
        <p:sp>
          <p:nvSpPr>
            <p:cNvPr id="99" name="Rectangle 98"/>
            <p:cNvSpPr/>
            <p:nvPr/>
          </p:nvSpPr>
          <p:spPr>
            <a:xfrm>
              <a:off x="6364122" y="758588"/>
              <a:ext cx="2084831" cy="53839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Applications and Services</a:t>
              </a:r>
              <a:endParaRPr lang="en-US" dirty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528713" y="1511278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Real-time Delay Prediction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visitors and travelers</a:t>
              </a:r>
              <a:endParaRPr lang="en-US" sz="1400" b="1" dirty="0" smtClean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528713" y="3822368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Service Alerts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visitors and travelers</a:t>
              </a:r>
              <a:endParaRPr lang="en-US" sz="1400" b="1" dirty="0" smtClean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28713" y="2666823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Augmented Traffic Dataset 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third party applications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528713" y="4977912"/>
              <a:ext cx="1755648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Cambria" charset="0"/>
                  <a:ea typeface="Cambria" charset="0"/>
                  <a:cs typeface="Cambria" charset="0"/>
                </a:rPr>
                <a:t>Service Analysis and Optimization</a:t>
              </a:r>
            </a:p>
            <a:p>
              <a:pPr marL="125413" lvl="0" indent="-125413">
                <a:buFont typeface="Arial" charset="0"/>
                <a:buChar char="•"/>
              </a:pPr>
              <a:r>
                <a:rPr lang="en-US" sz="1400" dirty="0" smtClean="0">
                  <a:solidFill>
                    <a:prstClr val="black"/>
                  </a:solidFill>
                </a:rPr>
                <a:t>For city planners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04" name="Right Arrow 103"/>
          <p:cNvSpPr/>
          <p:nvPr/>
        </p:nvSpPr>
        <p:spPr>
          <a:xfrm>
            <a:off x="1153840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3821902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6489964" y="3810394"/>
            <a:ext cx="309489" cy="506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common element across these different Applications.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5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089708" y="1578538"/>
            <a:ext cx="2502569" cy="4624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3984788" y="3339161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>
            <a:off x="6297192" y="3463855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6657571" y="2489297"/>
            <a:ext cx="3329609" cy="1508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7341070" y="2593474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4468015">
            <a:off x="6956478" y="2786477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Computation Platform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106" y="1300650"/>
            <a:ext cx="2976991" cy="37803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35" name="Rectangle 3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3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19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Computation Platform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0"/>
            <a:ext cx="2976991" cy="28881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841726" y="4621290"/>
            <a:ext cx="3219491" cy="157330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4" name="Oval 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6" name="Rectangle 45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7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4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1"/>
            <a:ext cx="2976991" cy="1893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3819723"/>
            <a:ext cx="1828800" cy="23836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34" name="Oval 33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7" name="Rectangle 46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8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20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618070" y="1828795"/>
            <a:ext cx="1732545" cy="29742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40992" y="1578539"/>
            <a:ext cx="1251285" cy="2464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106" y="1300650"/>
            <a:ext cx="2976991" cy="979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199962" y="2740356"/>
            <a:ext cx="2106057" cy="2274376"/>
            <a:chOff x="5199962" y="2740356"/>
            <a:chExt cx="2106057" cy="2274376"/>
          </a:xfrm>
        </p:grpSpPr>
        <p:sp>
          <p:nvSpPr>
            <p:cNvPr id="39" name="Oval 38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51718" y="2815841"/>
            <a:ext cx="2340946" cy="2274376"/>
            <a:chOff x="5199962" y="2740356"/>
            <a:chExt cx="2106057" cy="2274376"/>
          </a:xfrm>
        </p:grpSpPr>
        <p:sp>
          <p:nvSpPr>
            <p:cNvPr id="43" name="Oval 42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52" name="Rectangle 51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53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72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"/>
          <a:stretch/>
        </p:blipFill>
        <p:spPr bwMode="auto">
          <a:xfrm>
            <a:off x="2986097" y="1578538"/>
            <a:ext cx="6119803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Decision Support Systems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040507" y="3854370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Sharing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093097" y="1928339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Networks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257836" y="1673952"/>
            <a:ext cx="1513018" cy="4559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965074" y="2740356"/>
            <a:ext cx="2340946" cy="2274376"/>
            <a:chOff x="5199962" y="2740356"/>
            <a:chExt cx="2106057" cy="2274376"/>
          </a:xfrm>
        </p:grpSpPr>
        <p:sp>
          <p:nvSpPr>
            <p:cNvPr id="42" name="Oval 41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45" name="Rectangle 4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4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8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did we get here?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8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review the application domain of data-driven smart and connected cyber-physical systems.</a:t>
            </a:r>
          </a:p>
          <a:p>
            <a:r>
              <a:rPr lang="en-US" dirty="0" smtClean="0"/>
              <a:t>We are going to focus on the area of distributed and networked systems and identify the key research challenges and new contributions.</a:t>
            </a:r>
            <a:endParaRPr lang="en-US" dirty="0"/>
          </a:p>
        </p:txBody>
      </p:sp>
      <p:pic>
        <p:nvPicPr>
          <p:cNvPr id="4" name="Picture 2" descr="RIAPS architecture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5" y="3439815"/>
            <a:ext cx="2946400" cy="180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652" y="5195930"/>
            <a:ext cx="280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programming models and middleware</a:t>
            </a:r>
            <a:endParaRPr lang="en-US" dirty="0"/>
          </a:p>
        </p:txBody>
      </p:sp>
      <p:pic>
        <p:nvPicPr>
          <p:cNvPr id="6" name="Picture 2" descr="C:\Projects\mbshm\Documents\IEEEAerospaceConference2011\images\system-tfpg-a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439815"/>
            <a:ext cx="3097266" cy="175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40537" y="5246822"/>
            <a:ext cx="296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Fault Modeling and Diagnosis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09" r="65455" b="4905"/>
          <a:stretch/>
        </p:blipFill>
        <p:spPr>
          <a:xfrm>
            <a:off x="7051460" y="3028695"/>
            <a:ext cx="1321437" cy="22181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0351" y="5181231"/>
            <a:ext cx="2440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Decentralized </a:t>
            </a:r>
          </a:p>
          <a:p>
            <a:r>
              <a:rPr lang="en-US" dirty="0" smtClean="0"/>
              <a:t>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-69867"/>
            <a:ext cx="7886700" cy="1325563"/>
          </a:xfrm>
        </p:spPr>
        <p:txBody>
          <a:bodyPr/>
          <a:lstStyle/>
          <a:p>
            <a:r>
              <a:rPr lang="en-US" dirty="0" smtClean="0"/>
              <a:t>The Computing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696"/>
            <a:ext cx="9102117" cy="55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and Containerization is a key concept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402"/>
            <a:ext cx="9144000" cy="41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9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68519"/>
            <a:ext cx="7886700" cy="1325563"/>
          </a:xfrm>
        </p:spPr>
        <p:txBody>
          <a:bodyPr/>
          <a:lstStyle/>
          <a:p>
            <a:r>
              <a:rPr lang="en-US" dirty="0" smtClean="0"/>
              <a:t>What are the key requirements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4"/>
          <a:stretch/>
        </p:blipFill>
        <p:spPr bwMode="auto">
          <a:xfrm>
            <a:off x="2986097" y="1578538"/>
            <a:ext cx="6119803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37279" y="1959004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77200" y="3352801"/>
            <a:ext cx="1157288" cy="990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46514" y="4379144"/>
            <a:ext cx="1214704" cy="1422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50624" y="5796053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Support Systems: Big Data Analytics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36883" y="5460246"/>
            <a:ext cx="1828800" cy="8226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and Information Presentation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0507" y="3854370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Sharing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93097" y="1928339"/>
            <a:ext cx="1272351" cy="8163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Networks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57836" y="1673952"/>
            <a:ext cx="1513018" cy="4559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31301" y="3780276"/>
            <a:ext cx="1053763" cy="391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65074" y="2740356"/>
            <a:ext cx="2340946" cy="2274376"/>
            <a:chOff x="5199962" y="2740356"/>
            <a:chExt cx="2106057" cy="2274376"/>
          </a:xfrm>
        </p:grpSpPr>
        <p:sp>
          <p:nvSpPr>
            <p:cNvPr id="15" name="Oval 14"/>
            <p:cNvSpPr/>
            <p:nvPr/>
          </p:nvSpPr>
          <p:spPr>
            <a:xfrm>
              <a:off x="5199962" y="2740356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341610" y="3107674"/>
              <a:ext cx="1964409" cy="19070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18" name="Rectangle 17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19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23" name="Text Placeholder 1"/>
          <p:cNvSpPr txBox="1">
            <a:spLocks/>
          </p:cNvSpPr>
          <p:nvPr/>
        </p:nvSpPr>
        <p:spPr>
          <a:xfrm>
            <a:off x="144463" y="1702558"/>
            <a:ext cx="3058794" cy="482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38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2817"/>
          </a:xfrm>
        </p:spPr>
        <p:txBody>
          <a:bodyPr/>
          <a:lstStyle/>
          <a:p>
            <a:r>
              <a:rPr lang="en-US" dirty="0" smtClean="0"/>
              <a:t>Looking to the Future: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100090" y="3570514"/>
            <a:ext cx="8855075" cy="3177721"/>
          </a:xfrm>
        </p:spPr>
        <p:txBody>
          <a:bodyPr/>
          <a:lstStyle/>
          <a:p>
            <a:r>
              <a:rPr lang="en-US" dirty="0" smtClean="0"/>
              <a:t>Societal Scale cyber-physical system applications will be driven by massively connected and distributed devices across the globe.</a:t>
            </a:r>
            <a:endParaRPr lang="en-US" dirty="0" smtClean="0"/>
          </a:p>
          <a:p>
            <a:r>
              <a:rPr lang="en-US" dirty="0" smtClean="0"/>
              <a:t> However, massively distributed across heterogeneous devices with varying levels of trust.</a:t>
            </a:r>
          </a:p>
          <a:p>
            <a:r>
              <a:rPr lang="en-US" dirty="0"/>
              <a:t> </a:t>
            </a:r>
            <a:r>
              <a:rPr lang="en-US" dirty="0" smtClean="0"/>
              <a:t>Advantage: A resilient and redundant computation surface close to the physical process under control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0" y="1102142"/>
            <a:ext cx="8943820" cy="19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19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main challenges in these systems?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30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68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did we get here?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77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Societal Scale Cyber-Physical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7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brief history of </a:t>
            </a:r>
          </a:p>
          <a:p>
            <a:r>
              <a:rPr lang="en-US" dirty="0"/>
              <a:t>A</a:t>
            </a:r>
            <a:endParaRPr lang="en-US" dirty="0" smtClean="0"/>
          </a:p>
          <a:p>
            <a:r>
              <a:rPr lang="en-US" dirty="0" smtClean="0"/>
              <a:t>Decentralization: The point of inflection</a:t>
            </a:r>
          </a:p>
          <a:p>
            <a:r>
              <a:rPr lang="en-US" dirty="0" smtClean="0"/>
              <a:t>Social Dispersed Computing = </a:t>
            </a:r>
            <a:r>
              <a:rPr lang="en-US" dirty="0" err="1" smtClean="0"/>
              <a:t>Decentralization+Cyber</a:t>
            </a:r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4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78" y="1827346"/>
            <a:ext cx="49739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centralized to </a:t>
            </a:r>
            <a:r>
              <a:rPr lang="en-US" dirty="0" smtClean="0"/>
              <a:t>decentralized and </a:t>
            </a:r>
            <a:r>
              <a:rPr lang="en-US" dirty="0"/>
              <a:t>distributed energy systems</a:t>
            </a:r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Electrical Energy Networks are Changing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67953" y="3632344"/>
            <a:ext cx="26014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Changing Generation Mix</a:t>
            </a:r>
            <a:endParaRPr lang="en-US" dirty="0"/>
          </a:p>
        </p:txBody>
      </p:sp>
      <p:pic>
        <p:nvPicPr>
          <p:cNvPr id="6146" name="Picture 2" descr="http://www.df-sa.es/wp-content/uploads/2013/03/photovoltaic-solar-cells-1280x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3870797"/>
            <a:ext cx="3059031" cy="17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logs.discovermagazine.com/d-brief/files/2013/04/nuclear-power-pla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1213026"/>
            <a:ext cx="2987855" cy="199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7325" y="3632344"/>
            <a:ext cx="19283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Transactive Energy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7953" y="4164552"/>
            <a:ext cx="13236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Electric Cars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35949" y="4164552"/>
            <a:ext cx="17604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Decentralization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0795" y="4154400"/>
            <a:ext cx="7248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DER-s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7953" y="4696760"/>
            <a:ext cx="46977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Increasing Complexity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8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emerging trend of decentralized societal-scale Cyber-physical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Energy Networks</a:t>
            </a:r>
            <a:endParaRPr lang="en-US" dirty="0"/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Traditional networks with transmission system operators, distribution system operators, and radial distribution systems to communities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805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</a:t>
            </a:r>
            <a:r>
              <a:rPr lang="en-US" sz="1600" i="1" dirty="0" err="1" smtClean="0"/>
              <a:t>microgrids</a:t>
            </a:r>
            <a:r>
              <a:rPr lang="en-US" sz="1600" i="1" dirty="0" smtClean="0"/>
              <a:t> with tightly integrated distributed energy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21178" y="956280"/>
            <a:ext cx="3311611" cy="513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Clr>
                <a:srgbClr val="0E1C58"/>
              </a:buClr>
              <a:buSzPct val="101818"/>
              <a:buFont typeface="Arial"/>
              <a:buChar char="•"/>
            </a:pPr>
            <a:r>
              <a:rPr lang="en-US" sz="224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cyber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physical reliability by removing single point of failures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/>
              <a:t>f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decision making by avoiding network penalties </a:t>
            </a:r>
            <a:r>
              <a:rPr lang="en-US" dirty="0">
                <a:solidFill>
                  <a:srgbClr val="0E1C58"/>
                </a:solidFill>
                <a:sym typeface="Calibri"/>
              </a:rPr>
              <a:t>due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 to round-trip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the cloud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better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integration with </a:t>
            </a:r>
            <a:b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hierarchical control systems </a:t>
            </a:r>
          </a:p>
          <a:p>
            <a:pPr marL="342900" lvl="0" indent="-342900">
              <a:spcBef>
                <a:spcPts val="600"/>
              </a:spcBef>
              <a:buClr>
                <a:srgbClr val="0E1C58"/>
              </a:buClr>
              <a:buSzPct val="101818"/>
            </a:pPr>
            <a:endParaRPr lang="en-US" sz="2240" dirty="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Traditional networks with transmission system operators, distribution system operators, and radial distribution systems to communities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153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7273132" y="1645587"/>
            <a:ext cx="1647592" cy="25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ight Arrow 15"/>
          <p:cNvSpPr/>
          <p:nvPr/>
        </p:nvSpPr>
        <p:spPr>
          <a:xfrm>
            <a:off x="5519726" y="2478941"/>
            <a:ext cx="1399482" cy="613317"/>
          </a:xfrm>
          <a:prstGeom prst="rightArrow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5413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microgrids with tightly integrated distributed energy resources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Traditional networks with transmission system operators, distribution system operators, and radial distribution systems to communities</a:t>
            </a:r>
          </a:p>
        </p:txBody>
      </p:sp>
    </p:spTree>
    <p:extLst>
      <p:ext uri="{BB962C8B-B14F-4D97-AF65-F5344CB8AC3E}">
        <p14:creationId xmlns:p14="http://schemas.microsoft.com/office/powerpoint/2010/main" val="217109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However, the Information Architecture is Still Centralized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-858982" y="2383818"/>
          <a:ext cx="7738734" cy="3933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Visio" r:id="rId3" imgW="34363553" imgH="18044958" progId="Visio.Drawing.15">
                  <p:embed/>
                </p:oleObj>
              </mc:Choice>
              <mc:Fallback>
                <p:oleObj name="Visio" r:id="rId3" imgW="34363553" imgH="18044958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58982" y="2383818"/>
                        <a:ext cx="7738734" cy="3933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loud Callout 4"/>
          <p:cNvSpPr/>
          <p:nvPr/>
        </p:nvSpPr>
        <p:spPr>
          <a:xfrm>
            <a:off x="575889" y="981951"/>
            <a:ext cx="6975069" cy="826594"/>
          </a:xfrm>
          <a:prstGeom prst="cloudCallout">
            <a:avLst>
              <a:gd name="adj1" fmla="val -12225"/>
              <a:gd name="adj2" fmla="val 15626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Network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718" y="2437455"/>
            <a:ext cx="1898479" cy="10669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932873" y="1736436"/>
            <a:ext cx="9236" cy="1512983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2059709" y="1764981"/>
            <a:ext cx="9236" cy="1512983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203877" y="1764981"/>
            <a:ext cx="9236" cy="1512983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348045" y="1843709"/>
            <a:ext cx="9236" cy="1512983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613898" y="1732818"/>
            <a:ext cx="0" cy="2053091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39498" y="1492618"/>
            <a:ext cx="0" cy="891200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3878329"/>
            <a:ext cx="2140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Centralized SCADA supports utility companies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102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858982" y="2383818"/>
          <a:ext cx="7738734" cy="3933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Visio" r:id="rId3" imgW="34363553" imgH="18044958" progId="Visio.Drawing.15">
                  <p:embed/>
                </p:oleObj>
              </mc:Choice>
              <mc:Fallback>
                <p:oleObj name="Visio" r:id="rId3" imgW="34363553" imgH="18044958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58982" y="2383818"/>
                        <a:ext cx="7738734" cy="3933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loud Callout 4"/>
          <p:cNvSpPr/>
          <p:nvPr/>
        </p:nvSpPr>
        <p:spPr>
          <a:xfrm>
            <a:off x="575889" y="981951"/>
            <a:ext cx="6975069" cy="826594"/>
          </a:xfrm>
          <a:prstGeom prst="cloudCallout">
            <a:avLst>
              <a:gd name="adj1" fmla="val -12225"/>
              <a:gd name="adj2" fmla="val 15626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Network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718" y="2437455"/>
            <a:ext cx="1898479" cy="10669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932873" y="1736436"/>
            <a:ext cx="9236" cy="1512983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2059709" y="1764981"/>
            <a:ext cx="9236" cy="1512983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203877" y="1764981"/>
            <a:ext cx="9236" cy="1512983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348045" y="1843709"/>
            <a:ext cx="9236" cy="1512983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613898" y="1732818"/>
            <a:ext cx="0" cy="2053091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39498" y="1492618"/>
            <a:ext cx="0" cy="891200"/>
          </a:xfrm>
          <a:prstGeom prst="line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02400" y="3878329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/>
              <a:t>Integration challenge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/>
              <a:t>Reliability issues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/>
              <a:t>Management issues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>
            <a:normAutofit/>
          </a:bodyPr>
          <a:lstStyle/>
          <a:p>
            <a:r>
              <a:rPr lang="en-US" dirty="0" smtClean="0"/>
              <a:t>However, the Information Architecture is Still Centralized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84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Resilient Information Architecture Platform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6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089" b="51624"/>
          <a:stretch/>
        </p:blipFill>
        <p:spPr>
          <a:xfrm>
            <a:off x="0" y="0"/>
            <a:ext cx="9198173" cy="2993292"/>
          </a:xfrm>
          <a:prstGeom prst="rect">
            <a:avLst/>
          </a:prstGeom>
          <a:ln>
            <a:noFill/>
          </a:ln>
        </p:spPr>
      </p:pic>
      <p:pic>
        <p:nvPicPr>
          <p:cNvPr id="3074" name="Picture 2" descr="RIAPS architecture graph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3292"/>
            <a:ext cx="6166338" cy="378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4491" y="3126153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 Programming Interfaces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38" y="3673229"/>
            <a:ext cx="2929200" cy="1635809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91" y="5441899"/>
            <a:ext cx="1624251" cy="1224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46895" y="5315518"/>
            <a:ext cx="1197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Decentralized</a:t>
            </a:r>
          </a:p>
          <a:p>
            <a:r>
              <a:rPr lang="en-US" sz="1400" dirty="0" smtClean="0"/>
              <a:t>Distributed</a:t>
            </a:r>
          </a:p>
          <a:p>
            <a:r>
              <a:rPr lang="en-US" sz="1400" dirty="0" smtClean="0"/>
              <a:t>Sensing</a:t>
            </a:r>
          </a:p>
          <a:p>
            <a:r>
              <a:rPr lang="en-US" sz="1400" dirty="0" smtClean="0"/>
              <a:t>Analysis</a:t>
            </a:r>
          </a:p>
          <a:p>
            <a:r>
              <a:rPr lang="en-US" sz="1400" dirty="0" smtClean="0"/>
              <a:t>Control Applications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953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089" b="51624"/>
          <a:stretch/>
        </p:blipFill>
        <p:spPr>
          <a:xfrm>
            <a:off x="0" y="0"/>
            <a:ext cx="9198173" cy="2993292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244491" y="3126153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 Programming Interfaces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244491" y="3813907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Hardware Assisted High Precision Networked Time Synchronization</a:t>
            </a:r>
            <a:endParaRPr lang="en-US" sz="14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18" y="4368800"/>
            <a:ext cx="3198782" cy="2404085"/>
          </a:xfr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22" y="3140631"/>
            <a:ext cx="1624755" cy="931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0" y="3328378"/>
            <a:ext cx="3006800" cy="2971800"/>
          </a:xfrm>
          <a:prstGeom prst="rect">
            <a:avLst/>
          </a:prstGeom>
        </p:spPr>
      </p:pic>
      <p:pic>
        <p:nvPicPr>
          <p:cNvPr id="10" name="Picture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18" y="3126153"/>
            <a:ext cx="1541296" cy="883352"/>
          </a:xfrm>
          <a:prstGeom prst="rect">
            <a:avLst/>
          </a:prstGeom>
        </p:spPr>
      </p:pic>
      <p:pic>
        <p:nvPicPr>
          <p:cNvPr id="11" name="Picture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22" y="4372602"/>
            <a:ext cx="1541296" cy="883352"/>
          </a:xfrm>
          <a:prstGeom prst="rect">
            <a:avLst/>
          </a:prstGeom>
        </p:spPr>
      </p:pic>
      <p:pic>
        <p:nvPicPr>
          <p:cNvPr id="12" name="Picture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22" y="5570842"/>
            <a:ext cx="1541296" cy="88335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5421466" y="4009505"/>
            <a:ext cx="0" cy="229067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99086" y="5818662"/>
            <a:ext cx="822380" cy="7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24952" y="4662356"/>
            <a:ext cx="822380" cy="7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8" idx="2"/>
          </p:cNvCxnSpPr>
          <p:nvPr/>
        </p:nvCxnSpPr>
        <p:spPr>
          <a:xfrm rot="16200000" flipH="1">
            <a:off x="4566175" y="3427540"/>
            <a:ext cx="211016" cy="149956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23377" y="6405266"/>
            <a:ext cx="145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GPS/PTP/NTP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7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089" b="51624"/>
          <a:stretch/>
        </p:blipFill>
        <p:spPr>
          <a:xfrm>
            <a:off x="0" y="0"/>
            <a:ext cx="9198173" cy="299329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46" y="2919046"/>
            <a:ext cx="3743326" cy="364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5108" y="6443785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Robust Development and Operation Framework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862" y="2993292"/>
            <a:ext cx="4258551" cy="37830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27846" y="6236677"/>
            <a:ext cx="2743201" cy="414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Distributed Fault Management Framework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1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0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676133" y="4956182"/>
            <a:ext cx="1942272" cy="1433472"/>
            <a:chOff x="0" y="1749944"/>
            <a:chExt cx="2436999" cy="170763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49944"/>
              <a:ext cx="2436999" cy="170763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58497" y="2092969"/>
              <a:ext cx="4350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" y="2677737"/>
            <a:ext cx="2350273" cy="1865399"/>
          </a:xfrm>
          <a:prstGeom prst="rect">
            <a:avLst/>
          </a:prstGeom>
        </p:spPr>
      </p:pic>
      <p:sp>
        <p:nvSpPr>
          <p:cNvPr id="47" name="Notched Right Arrow 46"/>
          <p:cNvSpPr/>
          <p:nvPr/>
        </p:nvSpPr>
        <p:spPr>
          <a:xfrm rot="19904081">
            <a:off x="-88788" y="3902598"/>
            <a:ext cx="6606512" cy="269089"/>
          </a:xfrm>
          <a:prstGeom prst="notchedRightArrow">
            <a:avLst>
              <a:gd name="adj1" fmla="val 50000"/>
              <a:gd name="adj2" fmla="val 844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65" idx="6"/>
          </p:cNvCxnSpPr>
          <p:nvPr/>
        </p:nvCxnSpPr>
        <p:spPr>
          <a:xfrm>
            <a:off x="1063120" y="5217114"/>
            <a:ext cx="597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336" y="5048934"/>
            <a:ext cx="100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Mid 1990s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021410" y="3926670"/>
            <a:ext cx="1143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Mid 2000s</a:t>
            </a:r>
            <a:endParaRPr lang="en-US" sz="1200" dirty="0"/>
          </a:p>
        </p:txBody>
      </p:sp>
      <p:cxnSp>
        <p:nvCxnSpPr>
          <p:cNvPr id="51" name="Straight Connector 50"/>
          <p:cNvCxnSpPr>
            <a:stCxn id="64" idx="2"/>
          </p:cNvCxnSpPr>
          <p:nvPr/>
        </p:nvCxnSpPr>
        <p:spPr>
          <a:xfrm flipH="1">
            <a:off x="2314576" y="4252685"/>
            <a:ext cx="466104" cy="4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1428" y="2437482"/>
            <a:ext cx="146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558ED5"/>
                </a:solidFill>
              </a:rPr>
              <a:t>Grid Computing</a:t>
            </a:r>
            <a:endParaRPr lang="en-US" sz="1400" i="1" dirty="0">
              <a:solidFill>
                <a:srgbClr val="558ED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5750" y="5379207"/>
            <a:ext cx="1347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rgbClr val="558ED5"/>
                </a:solidFill>
              </a:rPr>
              <a:t>Small Homogeneous Clusters</a:t>
            </a:r>
            <a:endParaRPr lang="en-US" sz="1400" i="1" dirty="0">
              <a:solidFill>
                <a:srgbClr val="558ED5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34" y="3462458"/>
            <a:ext cx="2044953" cy="16509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985548" y="3425489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Late 2000s</a:t>
            </a:r>
            <a:endParaRPr lang="en-US" sz="1200" dirty="0"/>
          </a:p>
        </p:txBody>
      </p:sp>
      <p:cxnSp>
        <p:nvCxnSpPr>
          <p:cNvPr id="56" name="Straight Connector 55"/>
          <p:cNvCxnSpPr>
            <a:stCxn id="66" idx="6"/>
          </p:cNvCxnSpPr>
          <p:nvPr/>
        </p:nvCxnSpPr>
        <p:spPr>
          <a:xfrm>
            <a:off x="3849328" y="3717492"/>
            <a:ext cx="5526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94373" y="5098084"/>
            <a:ext cx="171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558ED5"/>
                </a:solidFill>
              </a:rPr>
              <a:t>Cloud Computing</a:t>
            </a:r>
            <a:endParaRPr lang="en-US" sz="1400" i="1" dirty="0">
              <a:solidFill>
                <a:srgbClr val="558ED5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419" y="1332058"/>
            <a:ext cx="2178872" cy="185036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617572" y="2591371"/>
            <a:ext cx="964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Present</a:t>
            </a:r>
            <a:endParaRPr lang="en-US" sz="1200" dirty="0"/>
          </a:p>
        </p:txBody>
      </p:sp>
      <p:cxnSp>
        <p:nvCxnSpPr>
          <p:cNvPr id="60" name="Straight Connector 59"/>
          <p:cNvCxnSpPr>
            <a:stCxn id="67" idx="2"/>
          </p:cNvCxnSpPr>
          <p:nvPr/>
        </p:nvCxnSpPr>
        <p:spPr>
          <a:xfrm flipH="1">
            <a:off x="4674844" y="2889977"/>
            <a:ext cx="6347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072791" y="1126418"/>
            <a:ext cx="350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558ED5"/>
                </a:solidFill>
              </a:rPr>
              <a:t>Ubiquitous Computing (mobile, IoT, IIoT)</a:t>
            </a:r>
            <a:endParaRPr lang="en-US" sz="1400" i="1" dirty="0">
              <a:solidFill>
                <a:srgbClr val="558ED5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780680" y="4217410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86088" y="5181839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772296" y="3682217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309590" y="2854702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633598" y="2689977"/>
            <a:ext cx="77032" cy="7054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5683068" y="2750194"/>
            <a:ext cx="666649" cy="1537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94401" y="3767853"/>
            <a:ext cx="2527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Single Board Computers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5953004" y="4032436"/>
            <a:ext cx="3154915" cy="245918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7"/>
          <a:srcRect l="3275" t="13294" r="2237" b="11929"/>
          <a:stretch/>
        </p:blipFill>
        <p:spPr>
          <a:xfrm>
            <a:off x="5968295" y="4037052"/>
            <a:ext cx="2095410" cy="16583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7564" y="5217113"/>
            <a:ext cx="1420355" cy="128018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9"/>
          <a:srcRect l="16045" t="16702" r="14551" b="14498"/>
          <a:stretch/>
        </p:blipFill>
        <p:spPr>
          <a:xfrm>
            <a:off x="6043454" y="5760477"/>
            <a:ext cx="909885" cy="67801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10"/>
          <a:srcRect l="11110" t="16617" r="9122" b="17152"/>
          <a:stretch/>
        </p:blipFill>
        <p:spPr>
          <a:xfrm>
            <a:off x="6972593" y="5331073"/>
            <a:ext cx="738784" cy="619229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11"/>
          <a:srcRect l="10819" t="31380" r="11748" b="28112"/>
          <a:stretch/>
        </p:blipFill>
        <p:spPr>
          <a:xfrm>
            <a:off x="7841069" y="4838329"/>
            <a:ext cx="715483" cy="37429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12"/>
          <a:srcRect l="9997" t="15829" r="11800" b="14948"/>
          <a:stretch/>
        </p:blipFill>
        <p:spPr>
          <a:xfrm>
            <a:off x="8248203" y="4059177"/>
            <a:ext cx="843435" cy="7465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impact of changing computing trends</a:t>
            </a:r>
            <a:endParaRPr lang="en-US" dirty="0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95" y="1326694"/>
            <a:ext cx="2162301" cy="10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6305579" y="2513279"/>
            <a:ext cx="2527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Decentralized Computing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854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/>
      <p:bldP spid="52" grpId="0"/>
      <p:bldP spid="53" grpId="0"/>
      <p:bldP spid="55" grpId="0"/>
      <p:bldP spid="57" grpId="0"/>
      <p:bldP spid="59" grpId="0"/>
      <p:bldP spid="61" grpId="0"/>
      <p:bldP spid="64" grpId="0" animBg="1"/>
      <p:bldP spid="65" grpId="0" animBg="1"/>
      <p:bldP spid="66" grpId="0" animBg="1"/>
      <p:bldP spid="67" grpId="0" animBg="1"/>
      <p:bldP spid="73" grpId="0" animBg="1"/>
      <p:bldP spid="77" grpId="0"/>
      <p:bldP spid="80" grpId="0" animBg="1"/>
      <p:bldP spid="42" grpId="0"/>
      <p:bldP spid="4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Transactive Energy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44"/>
            <a:ext cx="4420028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218"/>
            <a:ext cx="4420028" cy="197224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210014" y="2915184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7064" y="2915184"/>
            <a:ext cx="225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2944"/>
            <a:ext cx="4195270" cy="2767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13" y="3806218"/>
            <a:ext cx="3714057" cy="2086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28330" y="3752432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typical generation and consumption </a:t>
            </a:r>
            <a:r>
              <a:rPr lang="en-US" sz="1400" dirty="0" smtClean="0"/>
              <a:t>profile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929" y="911555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752431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We have developed </a:t>
            </a:r>
            <a:r>
              <a:rPr lang="en-US" sz="1800" b="1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Transactive Energy System (Example Application)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8647" y="4467807"/>
            <a:ext cx="50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RIAPS Node Participating in </a:t>
            </a:r>
            <a:r>
              <a:rPr lang="en-US" dirty="0" err="1" smtClean="0"/>
              <a:t>PETra</a:t>
            </a:r>
            <a:r>
              <a:rPr lang="en-US" dirty="0" smtClean="0"/>
              <a:t>-Enabled Transactive Energy Market</a:t>
            </a:r>
            <a:endParaRPr 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26" y="4467807"/>
            <a:ext cx="24257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7" y="2652567"/>
            <a:ext cx="4947728" cy="1591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0456" y="2935288"/>
            <a:ext cx="317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node runs the necessary logic to participate in the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40554" y="1301881"/>
            <a:ext cx="4513385" cy="50051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Reliability of our grid and electrical system depends upon the ability to operate as a collection of Microgrids</a:t>
            </a:r>
          </a:p>
          <a:p>
            <a:r>
              <a:rPr lang="en-US" dirty="0" smtClean="0"/>
              <a:t>This requires sensing, control and actuation throughout the system.</a:t>
            </a:r>
          </a:p>
          <a:p>
            <a:r>
              <a:rPr lang="en-US" dirty="0" smtClean="0"/>
              <a:t>Centralized computing will not be enough and therefore fog computing is an answer.</a:t>
            </a:r>
          </a:p>
          <a:p>
            <a:r>
              <a:rPr lang="en-US" dirty="0" smtClean="0"/>
              <a:t>RIAPS provides the key building blocks required to build the applications.</a:t>
            </a:r>
          </a:p>
          <a:p>
            <a:r>
              <a:rPr lang="en-US" dirty="0" smtClean="0"/>
              <a:t>However, more applications need to be constructed.</a:t>
            </a:r>
          </a:p>
          <a:p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http://riaps.isis.vanderbilt.edu</a:t>
            </a:r>
            <a:r>
              <a:rPr lang="en-US" dirty="0" smtClean="0"/>
              <a:t>  to learn more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382954" y="1176835"/>
            <a:ext cx="2635896" cy="36218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73539" y="5109042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0208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Computing Trend -&gt; CPS to Decentralized CPS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16" y="1897442"/>
            <a:ext cx="2186996" cy="175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-156"/>
          <a:stretch/>
        </p:blipFill>
        <p:spPr>
          <a:xfrm>
            <a:off x="6272013" y="1897442"/>
            <a:ext cx="2022611" cy="1682876"/>
          </a:xfrm>
          <a:prstGeom prst="rect">
            <a:avLst/>
          </a:prstGeom>
        </p:spPr>
      </p:pic>
      <p:pic>
        <p:nvPicPr>
          <p:cNvPr id="10" name="Picture 9" descr="File:DJI-Phantom-FC40.pn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87" y="1411515"/>
            <a:ext cx="2841172" cy="28411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6916" y="4252687"/>
            <a:ext cx="8399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CPS= Computation Software  + Physical system </a:t>
            </a:r>
            <a:r>
              <a:rPr lang="en-US" altLang="en-US" b="1" i="1" dirty="0"/>
              <a:t>+ Networks+ Coordinated</a:t>
            </a:r>
            <a:r>
              <a:rPr lang="en-US" altLang="en-US" b="1" i="1" dirty="0">
                <a:solidFill>
                  <a:srgbClr val="FF0000"/>
                </a:solidFill>
              </a:rPr>
              <a:t> </a:t>
            </a:r>
            <a:r>
              <a:rPr lang="en-US" altLang="en-US" b="1" i="1" dirty="0"/>
              <a:t>+ Closed-loop</a:t>
            </a:r>
            <a:endParaRPr lang="en-US" altLang="en-US" b="1" i="1" dirty="0"/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587828" y="5001718"/>
            <a:ext cx="8229600" cy="764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rgbClr val="0E1C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emphasis is on models and control loops designed using those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6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992459" y="1046983"/>
            <a:ext cx="3334863" cy="2294434"/>
            <a:chOff x="1005162" y="1274690"/>
            <a:chExt cx="3334863" cy="2294434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3">
              <a:alphaModFix/>
            </a:blip>
            <a:srcRect t="5148"/>
            <a:stretch/>
          </p:blipFill>
          <p:spPr>
            <a:xfrm>
              <a:off x="1005162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4" name="Shape 134"/>
            <p:cNvSpPr txBox="1"/>
            <p:nvPr/>
          </p:nvSpPr>
          <p:spPr>
            <a:xfrm>
              <a:off x="3053906" y="3261347"/>
              <a:ext cx="12861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Microgrids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4904822" y="1046983"/>
            <a:ext cx="3310359" cy="2359690"/>
            <a:chOff x="5083241" y="1274690"/>
            <a:chExt cx="3310359" cy="2359690"/>
          </a:xfrm>
        </p:grpSpPr>
        <p:pic>
          <p:nvPicPr>
            <p:cNvPr id="136" name="Shape 136" descr="Image result for fog computing transportation"/>
            <p:cNvPicPr preferRelativeResize="0"/>
            <p:nvPr/>
          </p:nvPicPr>
          <p:blipFill rotWithShape="1">
            <a:blip r:embed="rId4">
              <a:alphaModFix/>
            </a:blip>
            <a:srcRect r="16405"/>
            <a:stretch/>
          </p:blipFill>
          <p:spPr>
            <a:xfrm>
              <a:off x="5083241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5400000" algn="t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7" name="Shape 137"/>
            <p:cNvSpPr txBox="1"/>
            <p:nvPr/>
          </p:nvSpPr>
          <p:spPr>
            <a:xfrm>
              <a:off x="6782796" y="3280590"/>
              <a:ext cx="1610803" cy="35379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Transportation on</a:t>
              </a:r>
              <a:endPara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" name="Shape 138" descr="Image result for personalized healthcare"/>
          <p:cNvPicPr preferRelativeResize="0"/>
          <p:nvPr/>
        </p:nvPicPr>
        <p:blipFill rotWithShape="1">
          <a:blip r:embed="rId5">
            <a:alphaModFix/>
          </a:blip>
          <a:srcRect r="10533"/>
          <a:stretch/>
        </p:blipFill>
        <p:spPr>
          <a:xfrm>
            <a:off x="1007663" y="3445455"/>
            <a:ext cx="3319659" cy="235246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39" name="Shape 139"/>
          <p:cNvSpPr txBox="1"/>
          <p:nvPr/>
        </p:nvSpPr>
        <p:spPr>
          <a:xfrm>
            <a:off x="2937700" y="5474596"/>
            <a:ext cx="130260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Care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6">
            <a:alphaModFix/>
          </a:blip>
          <a:srcRect r="37621"/>
          <a:stretch/>
        </p:blipFill>
        <p:spPr>
          <a:xfrm>
            <a:off x="4904821" y="3406673"/>
            <a:ext cx="3342955" cy="239124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41" name="Shape 141"/>
          <p:cNvSpPr txBox="1"/>
          <p:nvPr/>
        </p:nvSpPr>
        <p:spPr>
          <a:xfrm>
            <a:off x="6604378" y="5474596"/>
            <a:ext cx="167866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Buildings</a:t>
            </a:r>
          </a:p>
        </p:txBody>
      </p:sp>
      <p:sp>
        <p:nvSpPr>
          <p:cNvPr id="142" name="Shape 142"/>
          <p:cNvSpPr/>
          <p:nvPr/>
        </p:nvSpPr>
        <p:spPr>
          <a:xfrm>
            <a:off x="291464" y="5964578"/>
            <a:ext cx="856106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CPS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a generalization of Internet of Things (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43" name="Shape 143"/>
          <p:cNvSpPr/>
          <p:nvPr/>
        </p:nvSpPr>
        <p:spPr>
          <a:xfrm>
            <a:off x="457200" y="6362228"/>
            <a:ext cx="856106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CPS= Computation Software  + Physical system </a:t>
            </a: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Networks+ Coordinated</a:t>
            </a:r>
            <a:r>
              <a:rPr lang="en-US" sz="18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Closed-loop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/>
          <a:lstStyle/>
          <a:p>
            <a:r>
              <a:rPr lang="en-US" dirty="0" smtClean="0"/>
              <a:t>Changing Computing Trend -&gt; CPS to Decentralized CPS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Changing Computing Trend -&gt; CPS to Decentralized CPS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Unlike classical CPS this new trend of decentralized CPS is built on integration of three research disciplines.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658132"/>
            <a:ext cx="2468263" cy="1582450"/>
          </a:xfrm>
          <a:prstGeom prst="roundRect">
            <a:avLst/>
          </a:prstGeom>
        </p:spPr>
      </p:pic>
      <p:sp>
        <p:nvSpPr>
          <p:cNvPr id="5" name="Rechteck 17"/>
          <p:cNvSpPr/>
          <p:nvPr/>
        </p:nvSpPr>
        <p:spPr>
          <a:xfrm>
            <a:off x="70056" y="3058388"/>
            <a:ext cx="2741805" cy="740770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Networked And Distributed Systems</a:t>
            </a:r>
            <a:endParaRPr lang="de-DE" sz="1600" dirty="0"/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64" y="2658132"/>
            <a:ext cx="2514601" cy="16764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17"/>
          <p:cNvSpPr/>
          <p:nvPr/>
        </p:nvSpPr>
        <p:spPr>
          <a:xfrm>
            <a:off x="3061639" y="3056275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Data Sciences</a:t>
            </a:r>
          </a:p>
        </p:txBody>
      </p:sp>
      <p:pic>
        <p:nvPicPr>
          <p:cNvPr id="8" name="Picture 2" descr="Image result for social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19" y="2673550"/>
            <a:ext cx="2438400" cy="15179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17"/>
          <p:cNvSpPr/>
          <p:nvPr/>
        </p:nvSpPr>
        <p:spPr>
          <a:xfrm>
            <a:off x="6036794" y="3056275"/>
            <a:ext cx="2762249" cy="775832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Social </a:t>
            </a:r>
            <a:r>
              <a:rPr lang="de-DE" sz="1600" dirty="0" smtClean="0"/>
              <a:t>Sciences and Game Theory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226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7" y="1578538"/>
            <a:ext cx="6272484" cy="462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089708" y="1578538"/>
            <a:ext cx="2502569" cy="4624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3984788" y="3339161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>
            <a:off x="6297192" y="3463855"/>
            <a:ext cx="3329609" cy="2312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6657571" y="2489297"/>
            <a:ext cx="3329609" cy="1508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7341070" y="2593474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4468015">
            <a:off x="6956478" y="2786477"/>
            <a:ext cx="1017934" cy="10863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9908" y="1336339"/>
            <a:ext cx="2757740" cy="4320476"/>
            <a:chOff x="139908" y="1336339"/>
            <a:chExt cx="2757740" cy="4320476"/>
          </a:xfrm>
        </p:grpSpPr>
        <p:sp>
          <p:nvSpPr>
            <p:cNvPr id="15" name="Rectangle 14"/>
            <p:cNvSpPr/>
            <p:nvPr/>
          </p:nvSpPr>
          <p:spPr bwMode="auto">
            <a:xfrm rot="5400000">
              <a:off x="478797" y="2530236"/>
              <a:ext cx="3329609" cy="15080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1162296" y="2634413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4468015">
              <a:off x="777704" y="2827416"/>
              <a:ext cx="1017934" cy="10863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5826" y="133633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Human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826" y="2264563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Smart Application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9908" y="322459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Computation Platform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9908" y="4188809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Networking Layer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9908" y="5081047"/>
              <a:ext cx="2743200" cy="57576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Physical System and Sensors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3" name="Up Arrow 22"/>
            <p:cNvSpPr/>
            <p:nvPr/>
          </p:nvSpPr>
          <p:spPr>
            <a:xfrm>
              <a:off x="450626" y="191210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Up Arrow 23"/>
            <p:cNvSpPr/>
            <p:nvPr/>
          </p:nvSpPr>
          <p:spPr>
            <a:xfrm>
              <a:off x="446557" y="2836157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Up Arrow 24"/>
            <p:cNvSpPr/>
            <p:nvPr/>
          </p:nvSpPr>
          <p:spPr>
            <a:xfrm>
              <a:off x="456174" y="3780276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6" name="Up Arrow 25"/>
            <p:cNvSpPr/>
            <p:nvPr/>
          </p:nvSpPr>
          <p:spPr>
            <a:xfrm>
              <a:off x="457653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" name="Up Arrow 26"/>
            <p:cNvSpPr/>
            <p:nvPr/>
          </p:nvSpPr>
          <p:spPr>
            <a:xfrm flipH="1" flipV="1">
              <a:off x="2127026" y="189828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Up Arrow 27"/>
            <p:cNvSpPr/>
            <p:nvPr/>
          </p:nvSpPr>
          <p:spPr>
            <a:xfrm flipH="1" flipV="1">
              <a:off x="2103722" y="2822338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Up Arrow 28"/>
            <p:cNvSpPr/>
            <p:nvPr/>
          </p:nvSpPr>
          <p:spPr>
            <a:xfrm flipH="1" flipV="1">
              <a:off x="2103722" y="3819723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 flipH="1" flipV="1">
              <a:off x="2103722" y="4728591"/>
              <a:ext cx="228600" cy="352456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tx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tx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106" y="1300650"/>
            <a:ext cx="2976991" cy="37803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464446" y="1631958"/>
            <a:ext cx="2733307" cy="1363070"/>
            <a:chOff x="4464446" y="1631958"/>
            <a:chExt cx="2733307" cy="1363070"/>
          </a:xfrm>
        </p:grpSpPr>
        <p:sp>
          <p:nvSpPr>
            <p:cNvPr id="35" name="Rectangle 34"/>
            <p:cNvSpPr/>
            <p:nvPr/>
          </p:nvSpPr>
          <p:spPr>
            <a:xfrm>
              <a:off x="5725636" y="163195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  <p:pic>
          <p:nvPicPr>
            <p:cNvPr id="36" name="Picture 2" descr="http://neo.lcc.uma.es/staff/guillermo/index_files/Images/F304CROE010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166" y="2033222"/>
              <a:ext cx="1162179" cy="96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4464446" y="1685378"/>
              <a:ext cx="1472117" cy="401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Cities</a:t>
              </a:r>
              <a:endParaRPr lang="en-US" sz="16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865096">
              <a:off x="5262532" y="2105219"/>
              <a:ext cx="559266" cy="7377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1233" y="2238182"/>
              <a:ext cx="1048543" cy="688934"/>
            </a:xfrm>
            <a:prstGeom prst="rect">
              <a:avLst/>
            </a:prstGeom>
          </p:spPr>
        </p:pic>
      </p:grpSp>
      <p:sp>
        <p:nvSpPr>
          <p:cNvPr id="40" name="Title 4"/>
          <p:cNvSpPr txBox="1">
            <a:spLocks/>
          </p:cNvSpPr>
          <p:nvPr/>
        </p:nvSpPr>
        <p:spPr>
          <a:xfrm>
            <a:off x="-188685" y="57768"/>
            <a:ext cx="9306884" cy="764526"/>
          </a:xfrm>
          <a:prstGeom prst="rect">
            <a:avLst/>
          </a:prstGeom>
        </p:spPr>
        <p:txBody>
          <a:bodyPr/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Changing Computing Trend -&gt; CPS to Decentralized CPS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CPSWorkshopDub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BigData 2017 - Fangzhou Sun</Template>
  <TotalTime>3900</TotalTime>
  <Words>1515</Words>
  <Application>Microsoft Office PowerPoint</Application>
  <PresentationFormat>On-screen Show (4:3)</PresentationFormat>
  <Paragraphs>409</Paragraphs>
  <Slides>52</Slides>
  <Notes>21</Notes>
  <HiddenSlides>0</HiddenSlides>
  <MMClips>3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Arial Unicode MS</vt:lpstr>
      <vt:lpstr>SimSun</vt:lpstr>
      <vt:lpstr>Arial</vt:lpstr>
      <vt:lpstr>Arial Bold</vt:lpstr>
      <vt:lpstr>Avenir Book</vt:lpstr>
      <vt:lpstr>Avenir Next</vt:lpstr>
      <vt:lpstr>Calibri</vt:lpstr>
      <vt:lpstr>Calibri Light</vt:lpstr>
      <vt:lpstr>Cambria</vt:lpstr>
      <vt:lpstr>Times New Roman</vt:lpstr>
      <vt:lpstr>Verdana</vt:lpstr>
      <vt:lpstr>Wingdings</vt:lpstr>
      <vt:lpstr>MicrosoftCPSWorkshopDubey</vt:lpstr>
      <vt:lpstr>Office Theme</vt:lpstr>
      <vt:lpstr>Visio</vt:lpstr>
      <vt:lpstr>Social Dispersed Computing Applications, Challenges and Opportunities</vt:lpstr>
      <vt:lpstr>Outline of this talk</vt:lpstr>
      <vt:lpstr>Outline of this talk</vt:lpstr>
      <vt:lpstr>The emerging trend of decentralized societal-scale Cyber-physical Systems</vt:lpstr>
      <vt:lpstr>The impact of changing computing trends</vt:lpstr>
      <vt:lpstr>Changing Computing Trend -&gt; CPS to Decentralized CPS</vt:lpstr>
      <vt:lpstr>Changing Computing Trend -&gt; CPS to Decentralized CPS</vt:lpstr>
      <vt:lpstr>Changing Computing Trend -&gt; CPS to Decentralized CPS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 us consider an example</vt:lpstr>
      <vt:lpstr>The world is changing – digitalization and automation are the new enablers</vt:lpstr>
      <vt:lpstr>An you can see the impact across domains</vt:lpstr>
      <vt:lpstr>Lets look at some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common element across these different Applications.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we get here?</vt:lpstr>
      <vt:lpstr>The Computing Evolution</vt:lpstr>
      <vt:lpstr>Virtualization and Containerization is a key concept</vt:lpstr>
      <vt:lpstr>What are the key requirements</vt:lpstr>
      <vt:lpstr>Looking to the Future: </vt:lpstr>
      <vt:lpstr>What are the main challenges in these systems?</vt:lpstr>
      <vt:lpstr>PowerPoint Presentation</vt:lpstr>
      <vt:lpstr>How did we get here?</vt:lpstr>
      <vt:lpstr>Societal Scale Cyber-Physical Systems</vt:lpstr>
      <vt:lpstr>Outline</vt:lpstr>
      <vt:lpstr>Electrical Energy Networks are Changing</vt:lpstr>
      <vt:lpstr>The Evolution of Energy Networks</vt:lpstr>
      <vt:lpstr>The Evolution of Energy Networks</vt:lpstr>
      <vt:lpstr>The Evolution of Energy Networks</vt:lpstr>
      <vt:lpstr>However, the Information Architecture is Still Centralized</vt:lpstr>
      <vt:lpstr>However, the Information Architecture is Still Centralized</vt:lpstr>
      <vt:lpstr>Resilient Information Architecture Platform</vt:lpstr>
      <vt:lpstr>PowerPoint Presentation</vt:lpstr>
      <vt:lpstr>PowerPoint Presentation</vt:lpstr>
      <vt:lpstr>PowerPoint Presentation</vt:lpstr>
      <vt:lpstr>Example Application</vt:lpstr>
      <vt:lpstr>Transactive Energy</vt:lpstr>
      <vt:lpstr>Transactive Energy System (Example Application)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 D</cp:lastModifiedBy>
  <cp:revision>664</cp:revision>
  <cp:lastPrinted>2016-02-14T23:03:40Z</cp:lastPrinted>
  <dcterms:created xsi:type="dcterms:W3CDTF">2016-02-12T23:39:17Z</dcterms:created>
  <dcterms:modified xsi:type="dcterms:W3CDTF">2018-03-25T15:43:17Z</dcterms:modified>
</cp:coreProperties>
</file>